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sldIdLst>
    <p:sldId id="306" r:id="rId6"/>
    <p:sldId id="258" r:id="rId7"/>
    <p:sldId id="305" r:id="rId8"/>
    <p:sldId id="259" r:id="rId9"/>
    <p:sldId id="260" r:id="rId10"/>
    <p:sldId id="262" r:id="rId11"/>
    <p:sldId id="263" r:id="rId12"/>
    <p:sldId id="304" r:id="rId13"/>
    <p:sldId id="264" r:id="rId14"/>
    <p:sldId id="265" r:id="rId15"/>
    <p:sldId id="268" r:id="rId16"/>
    <p:sldId id="269" r:id="rId17"/>
    <p:sldId id="270" r:id="rId18"/>
    <p:sldId id="271" r:id="rId19"/>
    <p:sldId id="272" r:id="rId20"/>
    <p:sldId id="273" r:id="rId21"/>
    <p:sldId id="274" r:id="rId22"/>
    <p:sldId id="275" r:id="rId23"/>
    <p:sldId id="302" r:id="rId24"/>
    <p:sldId id="276" r:id="rId25"/>
    <p:sldId id="277" r:id="rId26"/>
    <p:sldId id="278" r:id="rId27"/>
    <p:sldId id="279" r:id="rId28"/>
    <p:sldId id="280" r:id="rId29"/>
    <p:sldId id="281" r:id="rId30"/>
    <p:sldId id="282" r:id="rId31"/>
    <p:sldId id="283" r:id="rId32"/>
    <p:sldId id="285" r:id="rId33"/>
    <p:sldId id="286" r:id="rId34"/>
    <p:sldId id="287" r:id="rId35"/>
    <p:sldId id="288" r:id="rId36"/>
    <p:sldId id="289" r:id="rId37"/>
    <p:sldId id="290" r:id="rId38"/>
    <p:sldId id="291" r:id="rId39"/>
    <p:sldId id="292" r:id="rId40"/>
    <p:sldId id="293" r:id="rId41"/>
    <p:sldId id="303" r:id="rId42"/>
    <p:sldId id="301" r:id="rId43"/>
    <p:sldId id="294" r:id="rId44"/>
    <p:sldId id="295" r:id="rId45"/>
    <p:sldId id="297" r:id="rId46"/>
    <p:sldId id="298" r:id="rId47"/>
    <p:sldId id="299" r:id="rId4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8" Type="http://schemas.openxmlformats.org/officeDocument/2006/relationships/slide" Target="slides/slide3.xml"/><Relationship Id="rId51"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12/5/2020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12/5/2020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12/5/2020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12/5/2020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audio" Target="../media/audio7.wav"/></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audio" Target="../media/audio8.wav"/></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audio" Target="../media/audio9.wav"/></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audio" Target="../media/audio10.wav"/><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audio" Target="../media/audio11.wav"/></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audio" Target="../media/audio12.wav"/></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audio" Target="../media/audio13.wav"/></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audio" Target="../media/audio14.wav"/></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audio" Target="../media/audio15.wav"/></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audio" Target="../media/audio1.wav"/><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audio" Target="../media/audio16.wav"/></Relationships>
</file>

<file path=ppt/slides/_rels/slide21.xml.rels><?xml version="1.0" encoding="UTF-8" standalone="yes"?>
<Relationships xmlns="http://schemas.openxmlformats.org/package/2006/relationships"><Relationship Id="rId3" Type="http://schemas.openxmlformats.org/officeDocument/2006/relationships/hyperlink" Target="http://niniban.com/" TargetMode="External"/><Relationship Id="rId2" Type="http://schemas.openxmlformats.org/officeDocument/2006/relationships/slideLayout" Target="../slideLayouts/slideLayout2.xml"/><Relationship Id="rId1" Type="http://schemas.openxmlformats.org/officeDocument/2006/relationships/audio" Target="../media/audio17.wav"/><Relationship Id="rId5" Type="http://schemas.openxmlformats.org/officeDocument/2006/relationships/image" Target="../media/image2.png"/><Relationship Id="rId4" Type="http://schemas.openxmlformats.org/officeDocument/2006/relationships/image" Target="../media/image6.jpe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audio" Target="../media/audio18.wav"/></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audio" Target="../media/audio19.wav"/></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audio" Target="../media/audio20.wav"/></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audio" Target="../media/audio21.wav"/></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audio" Target="../media/audio22.wav"/></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audio" Target="../media/audio23.wav"/></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audio" Target="../media/audio24.wav"/></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audio" Target="../media/audio25.wav"/></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audio" Target="../media/audio26.wav"/><Relationship Id="rId4" Type="http://schemas.openxmlformats.org/officeDocument/2006/relationships/image" Target="../media/image2.png"/></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audio" Target="../media/audio27.wav"/></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audio" Target="../media/audio28.wav"/></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audio" Target="../media/audio29.wav"/></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audio" Target="../media/audio30.wav"/></Relationships>
</file>

<file path=ppt/slides/_rels/slide3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audio" Target="../media/audio31.wav"/><Relationship Id="rId4" Type="http://schemas.openxmlformats.org/officeDocument/2006/relationships/image" Target="../media/image2.png"/></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audio" Target="../media/audio32.wav"/></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audio" Target="../media/audio33.wav"/></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audio" Target="../media/audio34.wav"/></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audio" Target="../media/audio2.wav"/></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audio" Target="../media/audio35.wav"/></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audio" Target="../media/audio36.wav"/></Relationships>
</file>

<file path=ppt/slides/_rels/slide42.xml.rels><?xml version="1.0" encoding="UTF-8" standalone="yes"?>
<Relationships xmlns="http://schemas.openxmlformats.org/package/2006/relationships"><Relationship Id="rId3" Type="http://schemas.openxmlformats.org/officeDocument/2006/relationships/hyperlink" Target="mailto:T.sodagar91@gmail" TargetMode="External"/><Relationship Id="rId2" Type="http://schemas.openxmlformats.org/officeDocument/2006/relationships/slideLayout" Target="../slideLayouts/slideLayout2.xml"/><Relationship Id="rId1" Type="http://schemas.openxmlformats.org/officeDocument/2006/relationships/audio" Target="../media/audio37.wav"/><Relationship Id="rId4" Type="http://schemas.openxmlformats.org/officeDocument/2006/relationships/image" Target="../media/image2.png"/></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audio" Target="../media/audio38.wav"/></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audio" Target="../media/audio3.wav"/></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audio" Target="../media/audio4.wav"/><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audio" Target="../media/audio5.wav"/></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audio" Target="../media/audio6.wav"/></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19200" y="914401"/>
            <a:ext cx="7467600" cy="2362200"/>
          </a:xfrm>
        </p:spPr>
        <p:txBody>
          <a:bodyPr>
            <a:normAutofit fontScale="85000" lnSpcReduction="20000"/>
          </a:bodyPr>
          <a:lstStyle/>
          <a:p>
            <a:pPr algn="r">
              <a:buNone/>
            </a:pPr>
            <a:endParaRPr lang="fa-IR" sz="4000" dirty="0" smtClean="0">
              <a:cs typeface="B Yagut" pitchFamily="2" charset="-78"/>
            </a:endParaRPr>
          </a:p>
          <a:p>
            <a:pPr algn="ctr">
              <a:buNone/>
            </a:pPr>
            <a:r>
              <a:rPr lang="fa-IR" sz="4700" dirty="0" smtClean="0">
                <a:cs typeface="B Yagut" pitchFamily="2" charset="-78"/>
              </a:rPr>
              <a:t>آشنایی با بیماری های واگیر</a:t>
            </a:r>
          </a:p>
          <a:p>
            <a:pPr algn="ctr">
              <a:buNone/>
            </a:pPr>
            <a:endParaRPr lang="fa-IR" sz="4300" dirty="0" smtClean="0">
              <a:cs typeface="B Yagut" pitchFamily="2" charset="-78"/>
            </a:endParaRPr>
          </a:p>
          <a:p>
            <a:pPr algn="ctr">
              <a:buNone/>
            </a:pPr>
            <a:r>
              <a:rPr lang="fa-IR" sz="4700" dirty="0" smtClean="0">
                <a:cs typeface="B Yagut" pitchFamily="2" charset="-78"/>
              </a:rPr>
              <a:t>بیماری زیکا</a:t>
            </a:r>
            <a:endParaRPr lang="fa-IR" sz="4700" dirty="0">
              <a:cs typeface="B Yagut" pitchFamily="2" charset="-78"/>
            </a:endParaRPr>
          </a:p>
        </p:txBody>
      </p:sp>
    </p:spTree>
  </p:cSld>
  <p:clrMapOvr>
    <a:masterClrMapping/>
  </p:clrMapOvr>
  <p:transition advTm="8128"/>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4000" b="1" dirty="0" smtClean="0">
                <a:cs typeface="B Yagut" pitchFamily="2" charset="-78"/>
              </a:rPr>
              <a:t>استراتژی پشه </a:t>
            </a:r>
            <a:endParaRPr lang="fa-IR" sz="4000" b="1" dirty="0"/>
          </a:p>
        </p:txBody>
      </p:sp>
      <p:sp>
        <p:nvSpPr>
          <p:cNvPr id="3" name="Content Placeholder 2"/>
          <p:cNvSpPr>
            <a:spLocks noGrp="1"/>
          </p:cNvSpPr>
          <p:nvPr>
            <p:ph idx="1"/>
          </p:nvPr>
        </p:nvSpPr>
        <p:spPr/>
        <p:txBody>
          <a:bodyPr>
            <a:normAutofit/>
          </a:bodyPr>
          <a:lstStyle/>
          <a:p>
            <a:pPr algn="r">
              <a:lnSpc>
                <a:spcPct val="200000"/>
              </a:lnSpc>
              <a:buNone/>
            </a:pPr>
            <a:r>
              <a:rPr lang="fa-IR" sz="2800" dirty="0" smtClean="0">
                <a:cs typeface="B Yagut" pitchFamily="2" charset="-78"/>
              </a:rPr>
              <a:t>این پشه ها از استراتژی محل های  پنهانی استفاده می کنند یعنی از پشت سر به میزبان نزدیک شده و قسمت آرنج و پشت زانوها را می گزند. زیرا این نوع حمله باعث جذب میزبان می باشد.</a:t>
            </a:r>
            <a:endParaRPr lang="fa-IR" sz="2800" dirty="0">
              <a:cs typeface="B Yagut" pitchFamily="2" charset="-78"/>
            </a:endParaRPr>
          </a:p>
        </p:txBody>
      </p:sp>
      <p:pic>
        <p:nvPicPr>
          <p:cNvPr id="4" name="~PP288.WAV">
            <a:hlinkClick r:id="" action="ppaction://media"/>
          </p:cNvPr>
          <p:cNvPicPr>
            <a:picLocks noRot="1" noChangeAspect="1"/>
          </p:cNvPicPr>
          <p:nvPr>
            <a:wavAudioFile r:embed="rId1" name="~PP288.WAV"/>
          </p:nvPr>
        </p:nvPicPr>
        <p:blipFill>
          <a:blip r:embed="rId3"/>
          <a:stretch>
            <a:fillRect/>
          </a:stretch>
        </p:blipFill>
        <p:spPr>
          <a:xfrm>
            <a:off x="8696325" y="6410325"/>
            <a:ext cx="304800" cy="304800"/>
          </a:xfrm>
          <a:prstGeom prst="rect">
            <a:avLst/>
          </a:prstGeom>
        </p:spPr>
      </p:pic>
    </p:spTree>
  </p:cSld>
  <p:clrMapOvr>
    <a:masterClrMapping/>
  </p:clrMapOvr>
  <p:transition advTm="1504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4000" b="1" dirty="0" smtClean="0">
                <a:cs typeface="B Yagut" pitchFamily="2" charset="-78"/>
              </a:rPr>
              <a:t>ویروس زیکا</a:t>
            </a:r>
            <a:endParaRPr lang="fa-IR" sz="4000" b="1" dirty="0">
              <a:cs typeface="B Yagut" pitchFamily="2" charset="-78"/>
            </a:endParaRPr>
          </a:p>
        </p:txBody>
      </p:sp>
      <p:sp>
        <p:nvSpPr>
          <p:cNvPr id="3" name="Content Placeholder 2"/>
          <p:cNvSpPr>
            <a:spLocks noGrp="1"/>
          </p:cNvSpPr>
          <p:nvPr>
            <p:ph idx="1"/>
          </p:nvPr>
        </p:nvSpPr>
        <p:spPr/>
        <p:txBody>
          <a:bodyPr>
            <a:normAutofit/>
          </a:bodyPr>
          <a:lstStyle/>
          <a:p>
            <a:pPr algn="r">
              <a:lnSpc>
                <a:spcPct val="200000"/>
              </a:lnSpc>
              <a:buNone/>
            </a:pPr>
            <a:r>
              <a:rPr lang="fa-IR" sz="2400" dirty="0" smtClean="0">
                <a:cs typeface="B Yagut" pitchFamily="2" charset="-78"/>
              </a:rPr>
              <a:t>برای اولین بار در سال ۱۹۴۷ در بدن یک میمون در حوالی جنگل زیکا </a:t>
            </a:r>
            <a:r>
              <a:rPr lang="en-US" sz="2400" dirty="0" err="1" smtClean="0">
                <a:cs typeface="B Yagut" pitchFamily="2" charset="-78"/>
              </a:rPr>
              <a:t>Zika</a:t>
            </a:r>
            <a:r>
              <a:rPr lang="fa-IR" sz="2400" dirty="0" smtClean="0">
                <a:cs typeface="B Yagut" pitchFamily="2" charset="-78"/>
              </a:rPr>
              <a:t> در نزدیکی دریاچه ویکتوریا در اوگاندا شناسایی شد. این ویروس به مانند     تب دنگی، ویروس نیل غربی و تب زرد یک بیماری گرمسیری منتقل‌شونده به‌وسیله پشه نامیده می شود . واز این طریق باگزش پشه آلوده بیماری به انسان منتقل می شود.</a:t>
            </a:r>
            <a:endParaRPr lang="fa-IR" sz="2400" dirty="0">
              <a:cs typeface="B Yagut" pitchFamily="2" charset="-78"/>
            </a:endParaRPr>
          </a:p>
        </p:txBody>
      </p:sp>
      <p:pic>
        <p:nvPicPr>
          <p:cNvPr id="4" name="~PP4044.WAV">
            <a:hlinkClick r:id="" action="ppaction://media"/>
          </p:cNvPr>
          <p:cNvPicPr>
            <a:picLocks noRot="1" noChangeAspect="1"/>
          </p:cNvPicPr>
          <p:nvPr>
            <a:wavAudioFile r:embed="rId1" name="~PP4044.WAV"/>
          </p:nvPr>
        </p:nvPicPr>
        <p:blipFill>
          <a:blip r:embed="rId3"/>
          <a:stretch>
            <a:fillRect/>
          </a:stretch>
        </p:blipFill>
        <p:spPr>
          <a:xfrm>
            <a:off x="8696325" y="6410325"/>
            <a:ext cx="304800" cy="304800"/>
          </a:xfrm>
          <a:prstGeom prst="rect">
            <a:avLst/>
          </a:prstGeom>
        </p:spPr>
      </p:pic>
    </p:spTree>
  </p:cSld>
  <p:clrMapOvr>
    <a:masterClrMapping/>
  </p:clrMapOvr>
  <p:transition advTm="3118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err="1" smtClean="0">
                <a:cs typeface="B Yagut" pitchFamily="2" charset="-78"/>
              </a:rPr>
              <a:t>Aedes</a:t>
            </a:r>
            <a:r>
              <a:rPr lang="en-US" sz="4000" dirty="0" smtClean="0">
                <a:cs typeface="B Yagut" pitchFamily="2" charset="-78"/>
              </a:rPr>
              <a:t> </a:t>
            </a:r>
            <a:r>
              <a:rPr lang="en-US" sz="4000" dirty="0" err="1" smtClean="0">
                <a:cs typeface="B Yagut" pitchFamily="2" charset="-78"/>
              </a:rPr>
              <a:t>aegypti</a:t>
            </a:r>
            <a:endParaRPr lang="en-US" sz="4000" dirty="0">
              <a:cs typeface="B Yagut" pitchFamily="2" charset="-78"/>
            </a:endParaRPr>
          </a:p>
        </p:txBody>
      </p:sp>
      <p:sp>
        <p:nvSpPr>
          <p:cNvPr id="3" name="Content Placeholder 2"/>
          <p:cNvSpPr>
            <a:spLocks noGrp="1"/>
          </p:cNvSpPr>
          <p:nvPr>
            <p:ph idx="1"/>
          </p:nvPr>
        </p:nvSpPr>
        <p:spPr/>
        <p:txBody>
          <a:bodyPr>
            <a:normAutofit/>
          </a:bodyPr>
          <a:lstStyle/>
          <a:p>
            <a:pPr algn="r">
              <a:lnSpc>
                <a:spcPct val="200000"/>
              </a:lnSpc>
              <a:buNone/>
            </a:pPr>
            <a:r>
              <a:rPr lang="fa-IR" sz="2800" dirty="0" smtClean="0">
                <a:cs typeface="B Yagut" pitchFamily="2" charset="-78"/>
              </a:rPr>
              <a:t>معمولا این پشه  را پشه فرصت طلب نیز می نامند. زیرا توانایی قابل توجهی در منطبق کردن خودبا تغییرات محیط زندگی (افزایش گردشگری بین المللی و تجارت و گسترش بدون برنامه ریزی یافته و در تنه درختان زندگی و در آب رشد وتکثیر می یابد.</a:t>
            </a:r>
            <a:endParaRPr lang="en-US" sz="2800" dirty="0">
              <a:cs typeface="B Yagut" pitchFamily="2" charset="-78"/>
            </a:endParaRPr>
          </a:p>
        </p:txBody>
      </p:sp>
      <p:pic>
        <p:nvPicPr>
          <p:cNvPr id="4" name="~PP903.WAV">
            <a:hlinkClick r:id="" action="ppaction://media"/>
          </p:cNvPr>
          <p:cNvPicPr>
            <a:picLocks noRot="1" noChangeAspect="1"/>
          </p:cNvPicPr>
          <p:nvPr>
            <a:wavAudioFile r:embed="rId1" name="~PP903.WAV"/>
          </p:nvPr>
        </p:nvPicPr>
        <p:blipFill>
          <a:blip r:embed="rId3"/>
          <a:stretch>
            <a:fillRect/>
          </a:stretch>
        </p:blipFill>
        <p:spPr>
          <a:xfrm>
            <a:off x="8696325" y="6410325"/>
            <a:ext cx="304800" cy="304800"/>
          </a:xfrm>
          <a:prstGeom prst="rect">
            <a:avLst/>
          </a:prstGeom>
        </p:spPr>
      </p:pic>
    </p:spTree>
  </p:cSld>
  <p:clrMapOvr>
    <a:masterClrMapping/>
  </p:clrMapOvr>
  <p:transition advTm="2544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4000" b="1" dirty="0" smtClean="0">
                <a:cs typeface="B Yagut" pitchFamily="2" charset="-78"/>
              </a:rPr>
              <a:t>پراکندگی بیماری زیکا </a:t>
            </a:r>
            <a:endParaRPr lang="en-US" sz="4000" b="1" dirty="0">
              <a:cs typeface="B Yagut" pitchFamily="2" charset="-78"/>
            </a:endParaRPr>
          </a:p>
        </p:txBody>
      </p:sp>
      <p:pic>
        <p:nvPicPr>
          <p:cNvPr id="6146" name="Picture 2"/>
          <p:cNvPicPr>
            <a:picLocks noGrp="1" noChangeAspect="1" noChangeArrowheads="1"/>
          </p:cNvPicPr>
          <p:nvPr>
            <p:ph idx="1"/>
          </p:nvPr>
        </p:nvPicPr>
        <p:blipFill>
          <a:blip r:embed="rId3" cstate="print"/>
          <a:srcRect/>
          <a:stretch>
            <a:fillRect/>
          </a:stretch>
        </p:blipFill>
        <p:spPr bwMode="auto">
          <a:xfrm>
            <a:off x="838200" y="2133600"/>
            <a:ext cx="7010400" cy="4267200"/>
          </a:xfrm>
          <a:prstGeom prst="rect">
            <a:avLst/>
          </a:prstGeom>
          <a:noFill/>
          <a:ln w="9525">
            <a:noFill/>
            <a:miter lim="800000"/>
            <a:headEnd/>
            <a:tailEnd/>
          </a:ln>
          <a:effectLst/>
        </p:spPr>
      </p:pic>
      <p:pic>
        <p:nvPicPr>
          <p:cNvPr id="4" name="~PP3495.WAV">
            <a:hlinkClick r:id="" action="ppaction://media"/>
          </p:cNvPr>
          <p:cNvPicPr>
            <a:picLocks noRot="1" noChangeAspect="1"/>
          </p:cNvPicPr>
          <p:nvPr>
            <a:wavAudioFile r:embed="rId1" name="~PP3495.WAV"/>
          </p:nvPr>
        </p:nvPicPr>
        <p:blipFill>
          <a:blip r:embed="rId4"/>
          <a:stretch>
            <a:fillRect/>
          </a:stretch>
        </p:blipFill>
        <p:spPr>
          <a:xfrm>
            <a:off x="8696325" y="6410325"/>
            <a:ext cx="304800" cy="304800"/>
          </a:xfrm>
          <a:prstGeom prst="rect">
            <a:avLst/>
          </a:prstGeom>
        </p:spPr>
      </p:pic>
    </p:spTree>
  </p:cSld>
  <p:clrMapOvr>
    <a:masterClrMapping/>
  </p:clrMapOvr>
  <p:transition advTm="662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4000" b="1" dirty="0" smtClean="0">
                <a:cs typeface="B Yagut" pitchFamily="2" charset="-78"/>
              </a:rPr>
              <a:t>زیکا </a:t>
            </a:r>
            <a:endParaRPr lang="en-US" sz="4000" b="1" dirty="0">
              <a:cs typeface="B Yagut" pitchFamily="2" charset="-78"/>
            </a:endParaRPr>
          </a:p>
        </p:txBody>
      </p:sp>
      <p:sp>
        <p:nvSpPr>
          <p:cNvPr id="3" name="Content Placeholder 2"/>
          <p:cNvSpPr>
            <a:spLocks noGrp="1"/>
          </p:cNvSpPr>
          <p:nvPr>
            <p:ph idx="1"/>
          </p:nvPr>
        </p:nvSpPr>
        <p:spPr/>
        <p:txBody>
          <a:bodyPr>
            <a:normAutofit/>
          </a:bodyPr>
          <a:lstStyle/>
          <a:p>
            <a:pPr algn="r">
              <a:lnSpc>
                <a:spcPct val="200000"/>
              </a:lnSpc>
              <a:buNone/>
            </a:pPr>
            <a:r>
              <a:rPr lang="fa-IR" sz="2800" dirty="0" smtClean="0">
                <a:cs typeface="B Yagut" pitchFamily="2" charset="-78"/>
              </a:rPr>
              <a:t>ویروس زیکا یک ویروس نوپدید ناشی از انتقال توسط گزش حشرات می باشدکه اولین بار در کشور اوگاندا درسال 1947 در میمون شناسایی گردیده است.پس از آن در سال 1952 در تانزانیا در انسان شناسایی گردید.</a:t>
            </a:r>
            <a:endParaRPr lang="en-US" sz="2800" dirty="0">
              <a:cs typeface="B Yagut" pitchFamily="2" charset="-78"/>
            </a:endParaRPr>
          </a:p>
        </p:txBody>
      </p:sp>
      <p:pic>
        <p:nvPicPr>
          <p:cNvPr id="4" name="~PP2843.WAV">
            <a:hlinkClick r:id="" action="ppaction://media"/>
          </p:cNvPr>
          <p:cNvPicPr>
            <a:picLocks noRot="1" noChangeAspect="1"/>
          </p:cNvPicPr>
          <p:nvPr>
            <a:wavAudioFile r:embed="rId1" name="~PP2843.WAV"/>
          </p:nvPr>
        </p:nvPicPr>
        <p:blipFill>
          <a:blip r:embed="rId3"/>
          <a:stretch>
            <a:fillRect/>
          </a:stretch>
        </p:blipFill>
        <p:spPr>
          <a:xfrm>
            <a:off x="8696325" y="6410325"/>
            <a:ext cx="304800" cy="304800"/>
          </a:xfrm>
          <a:prstGeom prst="rect">
            <a:avLst/>
          </a:prstGeom>
        </p:spPr>
      </p:pic>
    </p:spTree>
  </p:cSld>
  <p:clrMapOvr>
    <a:masterClrMapping/>
  </p:clrMapOvr>
  <p:transition advTm="1976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4000" b="1" dirty="0" smtClean="0">
                <a:cs typeface="B Yagut" pitchFamily="2" charset="-78"/>
              </a:rPr>
              <a:t>طغیان های ویروس زیکا</a:t>
            </a:r>
            <a:endParaRPr lang="en-US" sz="4000" b="1" dirty="0">
              <a:cs typeface="B Yagut" pitchFamily="2" charset="-78"/>
            </a:endParaRPr>
          </a:p>
        </p:txBody>
      </p:sp>
      <p:sp>
        <p:nvSpPr>
          <p:cNvPr id="3" name="Content Placeholder 2"/>
          <p:cNvSpPr>
            <a:spLocks noGrp="1"/>
          </p:cNvSpPr>
          <p:nvPr>
            <p:ph idx="1"/>
          </p:nvPr>
        </p:nvSpPr>
        <p:spPr/>
        <p:txBody>
          <a:bodyPr>
            <a:normAutofit/>
          </a:bodyPr>
          <a:lstStyle/>
          <a:p>
            <a:pPr algn="r">
              <a:lnSpc>
                <a:spcPct val="200000"/>
              </a:lnSpc>
              <a:buNone/>
            </a:pPr>
            <a:r>
              <a:rPr lang="fa-IR" sz="2400" dirty="0" smtClean="0">
                <a:cs typeface="B Yagut" pitchFamily="2" charset="-78"/>
              </a:rPr>
              <a:t> اولین بار در منطقه پاسیفیک در سال 2007 و 2013 و پس از آن در 2015 درمنطقه امریکای جنوبی(برزیل و کلمبیا) و آفریقا (کابوورده) گزارش و در بیش از 13 کشور آمریکای جنوبی بصورت انفرادی گزارش شده است که </a:t>
            </a:r>
            <a:r>
              <a:rPr lang="en-US" sz="2400" dirty="0" smtClean="0">
                <a:cs typeface="B Yagut" pitchFamily="2" charset="-78"/>
              </a:rPr>
              <a:t>.</a:t>
            </a:r>
            <a:r>
              <a:rPr lang="fa-IR" sz="2400" dirty="0" smtClean="0">
                <a:cs typeface="B Yagut" pitchFamily="2" charset="-78"/>
              </a:rPr>
              <a:t>بیانگر گسترش جغرافیایی سریع ویروس زیکا می باشد</a:t>
            </a:r>
            <a:endParaRPr lang="en-US" sz="2400" dirty="0">
              <a:cs typeface="B Yagut" pitchFamily="2" charset="-78"/>
            </a:endParaRPr>
          </a:p>
        </p:txBody>
      </p:sp>
      <p:pic>
        <p:nvPicPr>
          <p:cNvPr id="4" name="~PP1280.WAV">
            <a:hlinkClick r:id="" action="ppaction://media"/>
          </p:cNvPr>
          <p:cNvPicPr>
            <a:picLocks noRot="1" noChangeAspect="1"/>
          </p:cNvPicPr>
          <p:nvPr>
            <a:wavAudioFile r:embed="rId1" name="~PP1280.WAV"/>
          </p:nvPr>
        </p:nvPicPr>
        <p:blipFill>
          <a:blip r:embed="rId3"/>
          <a:stretch>
            <a:fillRect/>
          </a:stretch>
        </p:blipFill>
        <p:spPr>
          <a:xfrm>
            <a:off x="8696325" y="6410325"/>
            <a:ext cx="304800" cy="304800"/>
          </a:xfrm>
          <a:prstGeom prst="rect">
            <a:avLst/>
          </a:prstGeom>
        </p:spPr>
      </p:pic>
    </p:spTree>
  </p:cSld>
  <p:clrMapOvr>
    <a:masterClrMapping/>
  </p:clrMapOvr>
  <p:transition advTm="2703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4000" b="1" dirty="0" smtClean="0">
                <a:cs typeface="B Yagut" pitchFamily="2" charset="-78"/>
              </a:rPr>
              <a:t>ویروس زیکا</a:t>
            </a:r>
            <a:endParaRPr lang="en-US" sz="4000" b="1" dirty="0">
              <a:cs typeface="B Yagut" pitchFamily="2" charset="-78"/>
            </a:endParaRPr>
          </a:p>
        </p:txBody>
      </p:sp>
      <p:sp>
        <p:nvSpPr>
          <p:cNvPr id="3" name="Content Placeholder 2"/>
          <p:cNvSpPr>
            <a:spLocks noGrp="1"/>
          </p:cNvSpPr>
          <p:nvPr>
            <p:ph idx="1"/>
          </p:nvPr>
        </p:nvSpPr>
        <p:spPr/>
        <p:txBody>
          <a:bodyPr>
            <a:normAutofit/>
          </a:bodyPr>
          <a:lstStyle/>
          <a:p>
            <a:pPr algn="r">
              <a:lnSpc>
                <a:spcPct val="200000"/>
              </a:lnSpc>
              <a:buNone/>
            </a:pPr>
            <a:r>
              <a:rPr lang="fa-IR" sz="2800" dirty="0" smtClean="0">
                <a:cs typeface="B Yagut" pitchFamily="2" charset="-78"/>
              </a:rPr>
              <a:t>ویروس زیکا از دسته فلاوی ویروس می باشد و ناقل آن </a:t>
            </a:r>
            <a:r>
              <a:rPr lang="fa-IR" sz="2400" b="1" dirty="0" smtClean="0">
                <a:solidFill>
                  <a:srgbClr val="FF0000"/>
                </a:solidFill>
                <a:cs typeface="B Yagut" pitchFamily="2" charset="-78"/>
              </a:rPr>
              <a:t>پشه آئدس </a:t>
            </a:r>
            <a:r>
              <a:rPr lang="fa-IR" sz="2400" b="1" dirty="0" smtClean="0">
                <a:cs typeface="B Yagut" pitchFamily="2" charset="-78"/>
              </a:rPr>
              <a:t>می باشد.</a:t>
            </a:r>
            <a:r>
              <a:rPr lang="fa-IR" sz="2400" dirty="0" smtClean="0">
                <a:cs typeface="B Yagut" pitchFamily="2" charset="-78"/>
              </a:rPr>
              <a:t> </a:t>
            </a:r>
          </a:p>
          <a:p>
            <a:pPr algn="r">
              <a:lnSpc>
                <a:spcPct val="200000"/>
              </a:lnSpc>
              <a:buNone/>
            </a:pPr>
            <a:r>
              <a:rPr lang="fa-IR" sz="2800" dirty="0" smtClean="0">
                <a:solidFill>
                  <a:srgbClr val="FF0000"/>
                </a:solidFill>
                <a:cs typeface="B Yagut" pitchFamily="2" charset="-78"/>
              </a:rPr>
              <a:t>مخزن </a:t>
            </a:r>
          </a:p>
          <a:p>
            <a:pPr algn="r">
              <a:lnSpc>
                <a:spcPct val="200000"/>
              </a:lnSpc>
              <a:buNone/>
            </a:pPr>
            <a:r>
              <a:rPr lang="fa-IR" sz="2800" dirty="0" smtClean="0">
                <a:cs typeface="B Yagut" pitchFamily="2" charset="-78"/>
              </a:rPr>
              <a:t>        بیماری تاکنون در دنیا شناخته شده نیست </a:t>
            </a:r>
          </a:p>
          <a:p>
            <a:pPr algn="r">
              <a:lnSpc>
                <a:spcPct val="200000"/>
              </a:lnSpc>
              <a:buNone/>
            </a:pPr>
            <a:endParaRPr lang="fa-IR" sz="2800" dirty="0" smtClean="0">
              <a:cs typeface="B Yagut" pitchFamily="2" charset="-78"/>
            </a:endParaRPr>
          </a:p>
          <a:p>
            <a:pPr algn="r">
              <a:lnSpc>
                <a:spcPct val="200000"/>
              </a:lnSpc>
              <a:buNone/>
            </a:pPr>
            <a:endParaRPr lang="en-US" sz="2800" dirty="0">
              <a:cs typeface="B Yagut" pitchFamily="2" charset="-78"/>
            </a:endParaRPr>
          </a:p>
        </p:txBody>
      </p:sp>
      <p:pic>
        <p:nvPicPr>
          <p:cNvPr id="4" name="~PP1352.WAV">
            <a:hlinkClick r:id="" action="ppaction://media"/>
          </p:cNvPr>
          <p:cNvPicPr>
            <a:picLocks noRot="1" noChangeAspect="1"/>
          </p:cNvPicPr>
          <p:nvPr>
            <a:wavAudioFile r:embed="rId1" name="~PP1352.WAV"/>
          </p:nvPr>
        </p:nvPicPr>
        <p:blipFill>
          <a:blip r:embed="rId3"/>
          <a:stretch>
            <a:fillRect/>
          </a:stretch>
        </p:blipFill>
        <p:spPr>
          <a:xfrm>
            <a:off x="8696325" y="6410325"/>
            <a:ext cx="304800" cy="304800"/>
          </a:xfrm>
          <a:prstGeom prst="rect">
            <a:avLst/>
          </a:prstGeom>
        </p:spPr>
      </p:pic>
    </p:spTree>
  </p:cSld>
  <p:clrMapOvr>
    <a:masterClrMapping/>
  </p:clrMapOvr>
  <p:transition advTm="1229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4000" b="1" dirty="0" smtClean="0">
                <a:cs typeface="B Yagut" pitchFamily="2" charset="-78"/>
              </a:rPr>
              <a:t>دوره کمون و نشانه های بیماری</a:t>
            </a:r>
            <a:endParaRPr lang="en-US" sz="4000" b="1" dirty="0">
              <a:cs typeface="B Yagut" pitchFamily="2" charset="-78"/>
            </a:endParaRPr>
          </a:p>
        </p:txBody>
      </p:sp>
      <p:sp>
        <p:nvSpPr>
          <p:cNvPr id="3" name="Content Placeholder 2"/>
          <p:cNvSpPr>
            <a:spLocks noGrp="1"/>
          </p:cNvSpPr>
          <p:nvPr>
            <p:ph idx="1"/>
          </p:nvPr>
        </p:nvSpPr>
        <p:spPr>
          <a:xfrm>
            <a:off x="457200" y="1295400"/>
            <a:ext cx="8229600" cy="4830763"/>
          </a:xfrm>
        </p:spPr>
        <p:txBody>
          <a:bodyPr>
            <a:noAutofit/>
          </a:bodyPr>
          <a:lstStyle/>
          <a:p>
            <a:pPr algn="r">
              <a:lnSpc>
                <a:spcPct val="200000"/>
              </a:lnSpc>
              <a:buNone/>
            </a:pPr>
            <a:r>
              <a:rPr lang="fa-IR" sz="2400" dirty="0" smtClean="0">
                <a:cs typeface="B Yagut" pitchFamily="2" charset="-78"/>
              </a:rPr>
              <a:t> دوره کمون بیماری زیکا معمولا چند روز می باشد. علائم بیماری مشابه علائم ناشی  از سایر عفونتهای آربوویروسی از جمله بیماری دنگی و بیماری چیکن گونیا</a:t>
            </a:r>
          </a:p>
          <a:p>
            <a:pPr algn="ctr">
              <a:lnSpc>
                <a:spcPct val="200000"/>
              </a:lnSpc>
              <a:buNone/>
            </a:pPr>
            <a:r>
              <a:rPr lang="fa-IR" sz="2400" dirty="0" smtClean="0">
                <a:cs typeface="B Yagut" pitchFamily="2" charset="-78"/>
              </a:rPr>
              <a:t> </a:t>
            </a:r>
            <a:r>
              <a:rPr lang="fa-IR" sz="2400" b="1" dirty="0" smtClean="0">
                <a:solidFill>
                  <a:srgbClr val="FF0000"/>
                </a:solidFill>
                <a:cs typeface="B Yagut" pitchFamily="2" charset="-78"/>
              </a:rPr>
              <a:t>شامل</a:t>
            </a:r>
          </a:p>
          <a:p>
            <a:pPr algn="r">
              <a:lnSpc>
                <a:spcPct val="200000"/>
              </a:lnSpc>
              <a:buNone/>
            </a:pPr>
            <a:r>
              <a:rPr lang="fa-IR" sz="2400" dirty="0" smtClean="0">
                <a:cs typeface="B Yagut" pitchFamily="2" charset="-78"/>
              </a:rPr>
              <a:t> تب، راش و بثورات جلدی، التهاب ملتحمه  چشم،درد عضلانی و مفصلی و سردرد می باشد .</a:t>
            </a:r>
            <a:r>
              <a:rPr lang="en-US" sz="2400" dirty="0" smtClean="0">
                <a:cs typeface="B Yagut" pitchFamily="2" charset="-78"/>
              </a:rPr>
              <a:t>.</a:t>
            </a:r>
            <a:r>
              <a:rPr lang="fa-IR" sz="2400" dirty="0" smtClean="0">
                <a:cs typeface="B Yagut" pitchFamily="2" charset="-78"/>
              </a:rPr>
              <a:t>خفیف بوده و 2تا 7روز بر طرف می شوند</a:t>
            </a:r>
            <a:endParaRPr lang="en-US" sz="2400" dirty="0">
              <a:cs typeface="B Yagut" pitchFamily="2" charset="-78"/>
            </a:endParaRPr>
          </a:p>
        </p:txBody>
      </p:sp>
      <p:pic>
        <p:nvPicPr>
          <p:cNvPr id="4" name="~PP1073.WAV">
            <a:hlinkClick r:id="" action="ppaction://media"/>
          </p:cNvPr>
          <p:cNvPicPr>
            <a:picLocks noRot="1" noChangeAspect="1"/>
          </p:cNvPicPr>
          <p:nvPr>
            <a:wavAudioFile r:embed="rId1" name="~PP1073.WAV"/>
          </p:nvPr>
        </p:nvPicPr>
        <p:blipFill>
          <a:blip r:embed="rId3"/>
          <a:stretch>
            <a:fillRect/>
          </a:stretch>
        </p:blipFill>
        <p:spPr>
          <a:xfrm>
            <a:off x="8696325" y="6410325"/>
            <a:ext cx="304800" cy="304800"/>
          </a:xfrm>
          <a:prstGeom prst="rect">
            <a:avLst/>
          </a:prstGeom>
        </p:spPr>
      </p:pic>
    </p:spTree>
  </p:cSld>
  <p:clrMapOvr>
    <a:masterClrMapping/>
  </p:clrMapOvr>
  <p:transition advTm="2422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4000" b="1" dirty="0" smtClean="0">
                <a:cs typeface="B Yagut" pitchFamily="2" charset="-78"/>
              </a:rPr>
              <a:t>نشانه های ابتلا به ویروس زیکا</a:t>
            </a:r>
            <a:endParaRPr lang="fa-IR" sz="4000" b="1" dirty="0">
              <a:cs typeface="B Yagut" pitchFamily="2" charset="-78"/>
            </a:endParaRPr>
          </a:p>
        </p:txBody>
      </p:sp>
      <p:sp>
        <p:nvSpPr>
          <p:cNvPr id="3" name="Content Placeholder 2"/>
          <p:cNvSpPr>
            <a:spLocks noGrp="1"/>
          </p:cNvSpPr>
          <p:nvPr>
            <p:ph idx="1"/>
          </p:nvPr>
        </p:nvSpPr>
        <p:spPr>
          <a:xfrm>
            <a:off x="457200" y="1371600"/>
            <a:ext cx="8229600" cy="5181600"/>
          </a:xfrm>
        </p:spPr>
        <p:txBody>
          <a:bodyPr>
            <a:noAutofit/>
          </a:bodyPr>
          <a:lstStyle/>
          <a:p>
            <a:pPr algn="r">
              <a:lnSpc>
                <a:spcPct val="200000"/>
              </a:lnSpc>
              <a:buNone/>
            </a:pPr>
            <a:r>
              <a:rPr lang="fa-IR" sz="2400" dirty="0" smtClean="0">
                <a:cs typeface="B Yagut" pitchFamily="2" charset="-78"/>
              </a:rPr>
              <a:t>تنها یک پنجم افراد آلوده به زیکا، علائم آلوده شدن به این ویروس را نشان می‌دهند. به همین دلیل، بسیاری از موارد ابتلا به این ویروس تشخیص داده نمی‌شوند و در نتیجه به راحتی نمی توان </a:t>
            </a:r>
            <a:r>
              <a:rPr lang="en-US" sz="2400" dirty="0" smtClean="0">
                <a:cs typeface="B Yagut" pitchFamily="2" charset="-78"/>
              </a:rPr>
              <a:t>.</a:t>
            </a:r>
            <a:r>
              <a:rPr lang="fa-IR" sz="2400" dirty="0" smtClean="0">
                <a:cs typeface="B Yagut" pitchFamily="2" charset="-78"/>
              </a:rPr>
              <a:t>ابعاد واقعی آلودگی به این ویروس را مشخص کردو طول مدت مبهم بوده و گاهی تا یک هفته طول می کشد.</a:t>
            </a:r>
            <a:endParaRPr lang="fa-IR" sz="2400" dirty="0">
              <a:cs typeface="B Yagut" pitchFamily="2" charset="-78"/>
            </a:endParaRPr>
          </a:p>
        </p:txBody>
      </p:sp>
      <p:pic>
        <p:nvPicPr>
          <p:cNvPr id="4" name="~PP3905.WAV">
            <a:hlinkClick r:id="" action="ppaction://media"/>
          </p:cNvPr>
          <p:cNvPicPr>
            <a:picLocks noRot="1" noChangeAspect="1"/>
          </p:cNvPicPr>
          <p:nvPr>
            <a:wavAudioFile r:embed="rId1" name="~PP3905.WAV"/>
          </p:nvPr>
        </p:nvPicPr>
        <p:blipFill>
          <a:blip r:embed="rId3"/>
          <a:stretch>
            <a:fillRect/>
          </a:stretch>
        </p:blipFill>
        <p:spPr>
          <a:xfrm>
            <a:off x="8696325" y="6410325"/>
            <a:ext cx="304800" cy="304800"/>
          </a:xfrm>
          <a:prstGeom prst="rect">
            <a:avLst/>
          </a:prstGeom>
        </p:spPr>
      </p:pic>
    </p:spTree>
  </p:cSld>
  <p:clrMapOvr>
    <a:masterClrMapping/>
  </p:clrMapOvr>
  <p:transition advTm="2324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4000" b="1" dirty="0" smtClean="0">
                <a:cs typeface="B Yagut" pitchFamily="2" charset="-78"/>
              </a:rPr>
              <a:t>علائم دیگر زیکا در مبتلایان</a:t>
            </a:r>
            <a:endParaRPr lang="fa-IR" sz="4000" dirty="0"/>
          </a:p>
        </p:txBody>
      </p:sp>
      <p:sp>
        <p:nvSpPr>
          <p:cNvPr id="3" name="Content Placeholder 2"/>
          <p:cNvSpPr>
            <a:spLocks noGrp="1"/>
          </p:cNvSpPr>
          <p:nvPr>
            <p:ph idx="1"/>
          </p:nvPr>
        </p:nvSpPr>
        <p:spPr/>
        <p:txBody>
          <a:bodyPr>
            <a:normAutofit/>
          </a:bodyPr>
          <a:lstStyle/>
          <a:p>
            <a:pPr algn="r">
              <a:lnSpc>
                <a:spcPct val="150000"/>
              </a:lnSpc>
              <a:buNone/>
            </a:pPr>
            <a:r>
              <a:rPr lang="fa-IR" sz="2400" dirty="0" smtClean="0">
                <a:cs typeface="B Yagut" pitchFamily="2" charset="-78"/>
              </a:rPr>
              <a:t>-تب،ضایعه های پوستی</a:t>
            </a:r>
          </a:p>
          <a:p>
            <a:pPr algn="r">
              <a:lnSpc>
                <a:spcPct val="150000"/>
              </a:lnSpc>
              <a:buNone/>
            </a:pPr>
            <a:r>
              <a:rPr lang="fa-IR" sz="2400" dirty="0" smtClean="0">
                <a:cs typeface="B Yagut" pitchFamily="2" charset="-78"/>
              </a:rPr>
              <a:t>-درد مفصل کونژنکتیویت ( قرمزی چشم )</a:t>
            </a:r>
          </a:p>
          <a:p>
            <a:pPr algn="r">
              <a:lnSpc>
                <a:spcPct val="150000"/>
              </a:lnSpc>
              <a:buNone/>
            </a:pPr>
            <a:r>
              <a:rPr lang="fa-IR" sz="2400" dirty="0" smtClean="0">
                <a:cs typeface="B Yagut" pitchFamily="2" charset="-78"/>
              </a:rPr>
              <a:t>- درد عضلانی</a:t>
            </a:r>
          </a:p>
          <a:p>
            <a:pPr algn="r">
              <a:lnSpc>
                <a:spcPct val="150000"/>
              </a:lnSpc>
              <a:buNone/>
            </a:pPr>
            <a:r>
              <a:rPr lang="fa-IR" sz="2400" dirty="0" smtClean="0">
                <a:cs typeface="B Yagut" pitchFamily="2" charset="-78"/>
              </a:rPr>
              <a:t>-سردرد</a:t>
            </a:r>
          </a:p>
          <a:p>
            <a:pPr algn="r">
              <a:lnSpc>
                <a:spcPct val="150000"/>
              </a:lnSpc>
              <a:buNone/>
            </a:pPr>
            <a:r>
              <a:rPr lang="fa-IR" sz="2400" dirty="0" smtClean="0">
                <a:cs typeface="B Yagut" pitchFamily="2" charset="-78"/>
              </a:rPr>
              <a:t>درد در پشت کره ی چشم </a:t>
            </a:r>
          </a:p>
          <a:p>
            <a:pPr algn="r">
              <a:lnSpc>
                <a:spcPct val="150000"/>
              </a:lnSpc>
              <a:buNone/>
            </a:pPr>
            <a:r>
              <a:rPr lang="fa-IR" sz="2400" dirty="0" smtClean="0">
                <a:cs typeface="B Yagut" pitchFamily="2" charset="-78"/>
              </a:rPr>
              <a:t>- استفراغ</a:t>
            </a:r>
            <a:endParaRPr lang="fa-IR" sz="2400" dirty="0">
              <a:cs typeface="B Yagut" pitchFamily="2" charset="-78"/>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pPr eaLnBrk="1" hangingPunct="1"/>
            <a:r>
              <a:rPr lang="fa-IR" smtClean="0">
                <a:cs typeface="B Yagut" pitchFamily="2" charset="-78"/>
              </a:rPr>
              <a:t>مشخصات سند</a:t>
            </a:r>
          </a:p>
        </p:txBody>
      </p:sp>
      <p:sp>
        <p:nvSpPr>
          <p:cNvPr id="3075" name="Content Placeholder 2"/>
          <p:cNvSpPr>
            <a:spLocks noGrp="1"/>
          </p:cNvSpPr>
          <p:nvPr>
            <p:ph idx="1"/>
          </p:nvPr>
        </p:nvSpPr>
        <p:spPr>
          <a:xfrm>
            <a:off x="4643438" y="1643063"/>
            <a:ext cx="4186237" cy="3143250"/>
          </a:xfrm>
        </p:spPr>
        <p:txBody>
          <a:bodyPr>
            <a:normAutofit/>
          </a:bodyPr>
          <a:lstStyle/>
          <a:p>
            <a:pPr algn="ctr" eaLnBrk="1" hangingPunct="1">
              <a:buFont typeface="Arial" pitchFamily="34" charset="0"/>
              <a:buNone/>
            </a:pPr>
            <a:r>
              <a:rPr lang="fa-IR" sz="1800" b="1" dirty="0" smtClean="0">
                <a:cs typeface="B Yagut" pitchFamily="2" charset="-78"/>
              </a:rPr>
              <a:t>مشخصات بسته آموزشی</a:t>
            </a:r>
          </a:p>
          <a:p>
            <a:pPr eaLnBrk="1" hangingPunct="1">
              <a:buFont typeface="Arial" pitchFamily="34" charset="0"/>
              <a:buNone/>
            </a:pPr>
            <a:endParaRPr lang="fa-IR" sz="1800" dirty="0" smtClean="0">
              <a:cs typeface="B Yagut" pitchFamily="2" charset="-78"/>
            </a:endParaRPr>
          </a:p>
          <a:p>
            <a:pPr algn="r" eaLnBrk="1" hangingPunct="1">
              <a:buFont typeface="Arial" pitchFamily="34" charset="0"/>
              <a:buNone/>
            </a:pPr>
            <a:r>
              <a:rPr lang="fa-IR" sz="1800" dirty="0" smtClean="0">
                <a:cs typeface="B Yagut" pitchFamily="2" charset="-78"/>
              </a:rPr>
              <a:t>حیطه درس: بیماری های واگیر</a:t>
            </a:r>
          </a:p>
          <a:p>
            <a:pPr algn="r" eaLnBrk="1" hangingPunct="1">
              <a:buFont typeface="Arial" pitchFamily="34" charset="0"/>
              <a:buNone/>
            </a:pPr>
            <a:r>
              <a:rPr lang="fa-IR" sz="1800" dirty="0" smtClean="0">
                <a:cs typeface="B Yagut" pitchFamily="2" charset="-78"/>
              </a:rPr>
              <a:t>تاریخ اخرین بازنگری16تیر1399</a:t>
            </a:r>
          </a:p>
          <a:p>
            <a:pPr algn="r" eaLnBrk="1" hangingPunct="1">
              <a:buFont typeface="Arial" pitchFamily="34" charset="0"/>
              <a:buNone/>
            </a:pPr>
            <a:r>
              <a:rPr lang="fa-IR" sz="1800" dirty="0" smtClean="0">
                <a:cs typeface="B Yagut" pitchFamily="2" charset="-78"/>
              </a:rPr>
              <a:t>نوبت تهیه:2</a:t>
            </a:r>
          </a:p>
          <a:p>
            <a:pPr algn="r">
              <a:buNone/>
            </a:pPr>
            <a:r>
              <a:rPr lang="en-US" sz="2000" dirty="0" smtClean="0">
                <a:solidFill>
                  <a:srgbClr val="000000"/>
                </a:solidFill>
                <a:cs typeface="B Yagut" pitchFamily="2" charset="-78"/>
              </a:rPr>
              <a:t>                                                </a:t>
            </a:r>
            <a:r>
              <a:rPr lang="fa-IR" sz="2000" dirty="0" smtClean="0">
                <a:solidFill>
                  <a:srgbClr val="000000"/>
                </a:solidFill>
                <a:cs typeface="B Yagut" pitchFamily="2" charset="-78"/>
              </a:rPr>
              <a:t>نام فایل:</a:t>
            </a:r>
          </a:p>
          <a:p>
            <a:pPr algn="r" rtl="1">
              <a:buNone/>
            </a:pPr>
            <a:r>
              <a:rPr lang="fa-IR" sz="1800" dirty="0" smtClean="0">
                <a:cs typeface="B Yagut" pitchFamily="2" charset="-78"/>
              </a:rPr>
              <a:t> </a:t>
            </a:r>
            <a:r>
              <a:rPr lang="en-US" sz="1800" dirty="0" smtClean="0">
                <a:cs typeface="B Yagut" pitchFamily="2" charset="-78"/>
              </a:rPr>
              <a:t>CD-</a:t>
            </a:r>
            <a:r>
              <a:rPr lang="en-US" sz="1800" dirty="0" err="1" smtClean="0">
                <a:cs typeface="B Yagut" pitchFamily="2" charset="-78"/>
              </a:rPr>
              <a:t>ashnayi</a:t>
            </a:r>
            <a:r>
              <a:rPr lang="en-US" sz="1800" dirty="0" smtClean="0">
                <a:cs typeface="B Yagut" pitchFamily="2" charset="-78"/>
              </a:rPr>
              <a:t>-</a:t>
            </a:r>
            <a:r>
              <a:rPr lang="en-US" sz="1800" dirty="0" err="1" smtClean="0">
                <a:cs typeface="B Yagut" pitchFamily="2" charset="-78"/>
              </a:rPr>
              <a:t>ba</a:t>
            </a:r>
            <a:r>
              <a:rPr lang="en-US" sz="1800" dirty="0" smtClean="0">
                <a:cs typeface="B Yagut" pitchFamily="2" charset="-78"/>
              </a:rPr>
              <a:t>-</a:t>
            </a:r>
            <a:r>
              <a:rPr lang="en-US" sz="1800" dirty="0" err="1" smtClean="0">
                <a:cs typeface="B Yagut" pitchFamily="2" charset="-78"/>
              </a:rPr>
              <a:t>bimariye</a:t>
            </a:r>
            <a:r>
              <a:rPr lang="en-US" sz="1800" dirty="0" smtClean="0">
                <a:cs typeface="B Yagut" pitchFamily="2" charset="-78"/>
              </a:rPr>
              <a:t>-</a:t>
            </a:r>
            <a:r>
              <a:rPr lang="en-US" sz="1800" dirty="0" err="1" smtClean="0"/>
              <a:t>Zika</a:t>
            </a:r>
            <a:r>
              <a:rPr lang="en-US" sz="1800" dirty="0" smtClean="0"/>
              <a:t>- </a:t>
            </a:r>
            <a:r>
              <a:rPr lang="en-US" sz="1800" dirty="0" smtClean="0">
                <a:cs typeface="B Yagut" pitchFamily="2" charset="-78"/>
              </a:rPr>
              <a:t>edit2</a:t>
            </a:r>
            <a:endParaRPr lang="fa-IR" sz="1600" b="1" dirty="0" smtClean="0">
              <a:cs typeface="B Yagut" pitchFamily="2" charset="-78"/>
            </a:endParaRPr>
          </a:p>
          <a:p>
            <a:pPr algn="ctr" eaLnBrk="1" hangingPunct="1">
              <a:buFont typeface="Arial" pitchFamily="34" charset="0"/>
              <a:buNone/>
            </a:pPr>
            <a:r>
              <a:rPr lang="fa-IR" sz="2000" dirty="0" smtClean="0">
                <a:cs typeface="B Yagut" pitchFamily="2" charset="-78"/>
              </a:rPr>
              <a:t>                                                                   </a:t>
            </a:r>
            <a:r>
              <a:rPr lang="en-US" sz="2000" dirty="0" smtClean="0">
                <a:cs typeface="B Yagut" pitchFamily="2" charset="-78"/>
              </a:rPr>
              <a:t>            </a:t>
            </a:r>
            <a:r>
              <a:rPr lang="fa-IR" sz="2000" dirty="0" smtClean="0">
                <a:cs typeface="B Yagut" pitchFamily="2" charset="-78"/>
              </a:rPr>
              <a:t> </a:t>
            </a:r>
            <a:endParaRPr lang="en-US" sz="2000" dirty="0" smtClean="0">
              <a:cs typeface="B Yagut" pitchFamily="2" charset="-78"/>
            </a:endParaRPr>
          </a:p>
          <a:p>
            <a:pPr eaLnBrk="1" hangingPunct="1"/>
            <a:endParaRPr lang="fa-IR" sz="2000" dirty="0" smtClean="0">
              <a:cs typeface="B Yagut" pitchFamily="2" charset="-78"/>
            </a:endParaRPr>
          </a:p>
        </p:txBody>
      </p:sp>
      <p:sp>
        <p:nvSpPr>
          <p:cNvPr id="3076" name="Rectangle 5"/>
          <p:cNvSpPr>
            <a:spLocks noChangeArrowheads="1"/>
          </p:cNvSpPr>
          <p:nvPr/>
        </p:nvSpPr>
        <p:spPr bwMode="auto">
          <a:xfrm>
            <a:off x="500063" y="2438399"/>
            <a:ext cx="3786187" cy="2339102"/>
          </a:xfrm>
          <a:prstGeom prst="rect">
            <a:avLst/>
          </a:prstGeom>
          <a:noFill/>
          <a:ln w="9525">
            <a:noFill/>
            <a:miter lim="800000"/>
            <a:headEnd/>
            <a:tailEnd/>
          </a:ln>
        </p:spPr>
        <p:txBody>
          <a:bodyPr wrap="square">
            <a:spAutoFit/>
          </a:bodyPr>
          <a:lstStyle/>
          <a:p>
            <a:pPr algn="just" rtl="1"/>
            <a:endParaRPr lang="fa-IR" dirty="0">
              <a:solidFill>
                <a:srgbClr val="000000"/>
              </a:solidFill>
              <a:latin typeface="Calibri" pitchFamily="34" charset="0"/>
              <a:cs typeface="B Yagut" pitchFamily="2" charset="-78"/>
            </a:endParaRPr>
          </a:p>
          <a:p>
            <a:pPr algn="r" rtl="1"/>
            <a:r>
              <a:rPr lang="en-US" dirty="0">
                <a:solidFill>
                  <a:srgbClr val="000000"/>
                </a:solidFill>
                <a:latin typeface="Calibri" pitchFamily="34" charset="0"/>
                <a:cs typeface="B Yagut" pitchFamily="2" charset="-78"/>
              </a:rPr>
              <a:t>      </a:t>
            </a:r>
            <a:r>
              <a:rPr lang="fa-IR" dirty="0">
                <a:solidFill>
                  <a:srgbClr val="000000"/>
                </a:solidFill>
                <a:latin typeface="Calibri" pitchFamily="34" charset="0"/>
                <a:cs typeface="B Yagut" pitchFamily="2" charset="-78"/>
              </a:rPr>
              <a:t> </a:t>
            </a:r>
            <a:r>
              <a:rPr lang="fa-IR" b="1" dirty="0">
                <a:solidFill>
                  <a:srgbClr val="000000"/>
                </a:solidFill>
                <a:latin typeface="Calibri" pitchFamily="34" charset="0"/>
                <a:cs typeface="B Yagut" pitchFamily="2" charset="-78"/>
              </a:rPr>
              <a:t>مشخصات مدرس </a:t>
            </a:r>
          </a:p>
          <a:p>
            <a:pPr algn="r" rtl="1"/>
            <a:r>
              <a:rPr lang="fa-IR" sz="2000" dirty="0" smtClean="0">
                <a:solidFill>
                  <a:srgbClr val="000000"/>
                </a:solidFill>
                <a:latin typeface="Calibri" pitchFamily="34" charset="0"/>
                <a:cs typeface="B Yagut" pitchFamily="2" charset="-78"/>
              </a:rPr>
              <a:t>اله </a:t>
            </a:r>
            <a:r>
              <a:rPr lang="fa-IR" sz="2000" dirty="0">
                <a:solidFill>
                  <a:srgbClr val="000000"/>
                </a:solidFill>
                <a:latin typeface="Calibri" pitchFamily="34" charset="0"/>
                <a:cs typeface="B Yagut" pitchFamily="2" charset="-78"/>
              </a:rPr>
              <a:t>داد سپاهی</a:t>
            </a:r>
          </a:p>
          <a:p>
            <a:pPr algn="r" rtl="1"/>
            <a:r>
              <a:rPr lang="fa-IR" dirty="0">
                <a:solidFill>
                  <a:srgbClr val="000000"/>
                </a:solidFill>
                <a:latin typeface="Calibri" pitchFamily="34" charset="0"/>
                <a:cs typeface="B Yagut" pitchFamily="2" charset="-78"/>
              </a:rPr>
              <a:t>کارشناسی مدیریت پیشگیری و خدمات بیماریها</a:t>
            </a:r>
            <a:r>
              <a:rPr lang="en-US" dirty="0">
                <a:solidFill>
                  <a:srgbClr val="000000"/>
                </a:solidFill>
                <a:latin typeface="Calibri" pitchFamily="34" charset="0"/>
                <a:cs typeface="B Yagut" pitchFamily="2" charset="-78"/>
              </a:rPr>
              <a:t>                                                         </a:t>
            </a:r>
            <a:endParaRPr lang="fa-IR" dirty="0">
              <a:solidFill>
                <a:srgbClr val="000000"/>
              </a:solidFill>
              <a:latin typeface="Calibri" pitchFamily="34" charset="0"/>
              <a:cs typeface="B Yagut" pitchFamily="2" charset="-78"/>
            </a:endParaRPr>
          </a:p>
          <a:p>
            <a:pPr algn="r" rtl="1"/>
            <a:r>
              <a:rPr lang="fa-IR" dirty="0">
                <a:solidFill>
                  <a:srgbClr val="000000"/>
                </a:solidFill>
                <a:latin typeface="Calibri" pitchFamily="34" charset="0"/>
                <a:cs typeface="B Yagut" pitchFamily="2" charset="-78"/>
              </a:rPr>
              <a:t>مربی</a:t>
            </a:r>
            <a:r>
              <a:rPr lang="en-US" dirty="0">
                <a:solidFill>
                  <a:srgbClr val="000000"/>
                </a:solidFill>
                <a:latin typeface="Calibri" pitchFamily="34" charset="0"/>
                <a:cs typeface="B Yagut" pitchFamily="2" charset="-78"/>
              </a:rPr>
              <a:t> </a:t>
            </a:r>
            <a:r>
              <a:rPr lang="fa-IR" dirty="0">
                <a:solidFill>
                  <a:srgbClr val="000000"/>
                </a:solidFill>
                <a:latin typeface="Calibri" pitchFamily="34" charset="0"/>
                <a:cs typeface="B Yagut" pitchFamily="2" charset="-78"/>
              </a:rPr>
              <a:t>مرکزآموزش بهورزی شهرستان سراوان-دانشگاه علوم پزشکی وخدمات بهداشتی درمانی زاهدان</a:t>
            </a:r>
            <a:endParaRPr lang="en-US" dirty="0">
              <a:solidFill>
                <a:srgbClr val="000000"/>
              </a:solidFill>
              <a:latin typeface="Calibri" pitchFamily="34" charset="0"/>
              <a:cs typeface="B Yagut" pitchFamily="2" charset="-78"/>
            </a:endParaRPr>
          </a:p>
        </p:txBody>
      </p:sp>
      <p:pic>
        <p:nvPicPr>
          <p:cNvPr id="3077" name="Picture 4" descr="E:\دکتر\کپی شنسنامه دکتر\11 001.jpg"/>
          <p:cNvPicPr>
            <a:picLocks noChangeAspect="1" noChangeArrowheads="1"/>
          </p:cNvPicPr>
          <p:nvPr/>
        </p:nvPicPr>
        <p:blipFill>
          <a:blip r:embed="rId3"/>
          <a:srcRect/>
          <a:stretch>
            <a:fillRect/>
          </a:stretch>
        </p:blipFill>
        <p:spPr bwMode="auto">
          <a:xfrm>
            <a:off x="214313" y="928688"/>
            <a:ext cx="1714500" cy="1714500"/>
          </a:xfrm>
          <a:prstGeom prst="rect">
            <a:avLst/>
          </a:prstGeom>
          <a:noFill/>
          <a:ln w="9525">
            <a:noFill/>
            <a:miter lim="800000"/>
            <a:headEnd/>
            <a:tailEnd/>
          </a:ln>
        </p:spPr>
      </p:pic>
      <p:pic>
        <p:nvPicPr>
          <p:cNvPr id="6" name="~PP1335.WAV">
            <a:hlinkClick r:id="" action="ppaction://media"/>
          </p:cNvPr>
          <p:cNvPicPr>
            <a:picLocks noRot="1" noChangeAspect="1"/>
          </p:cNvPicPr>
          <p:nvPr>
            <a:wavAudioFile r:embed="rId1" name="~PP1335.WAV"/>
          </p:nvPr>
        </p:nvPicPr>
        <p:blipFill>
          <a:blip r:embed="rId4"/>
          <a:stretch>
            <a:fillRect/>
          </a:stretch>
        </p:blipFill>
        <p:spPr>
          <a:xfrm>
            <a:off x="8696325" y="6410325"/>
            <a:ext cx="304800" cy="304800"/>
          </a:xfrm>
          <a:prstGeom prst="rect">
            <a:avLst/>
          </a:prstGeom>
        </p:spPr>
      </p:pic>
    </p:spTree>
  </p:cSld>
  <p:clrMapOvr>
    <a:masterClrMapping/>
  </p:clrMapOvr>
  <p:transition advTm="145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6"/>
                </p:tgtEl>
              </p:cMediaNode>
            </p:audi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4000" b="1" dirty="0" smtClean="0">
                <a:cs typeface="B Yagut" pitchFamily="2" charset="-78"/>
              </a:rPr>
              <a:t>تشخیص زیکا</a:t>
            </a:r>
            <a:endParaRPr lang="fa-IR" sz="4000" b="1" dirty="0">
              <a:cs typeface="B Yagut" pitchFamily="2" charset="-78"/>
            </a:endParaRPr>
          </a:p>
        </p:txBody>
      </p:sp>
      <p:sp>
        <p:nvSpPr>
          <p:cNvPr id="3" name="Content Placeholder 2"/>
          <p:cNvSpPr>
            <a:spLocks noGrp="1"/>
          </p:cNvSpPr>
          <p:nvPr>
            <p:ph idx="1"/>
          </p:nvPr>
        </p:nvSpPr>
        <p:spPr/>
        <p:txBody>
          <a:bodyPr>
            <a:normAutofit/>
          </a:bodyPr>
          <a:lstStyle/>
          <a:p>
            <a:pPr algn="r">
              <a:lnSpc>
                <a:spcPct val="200000"/>
              </a:lnSpc>
              <a:buNone/>
            </a:pPr>
            <a:r>
              <a:rPr lang="fa-IR" dirty="0" smtClean="0">
                <a:cs typeface="B Yagut" pitchFamily="2" charset="-78"/>
              </a:rPr>
              <a:t>عموما تشخیص ابتلا به این ویروس با انجام آزمایش خون مبتلایان  صورت می گیرد</a:t>
            </a:r>
            <a:r>
              <a:rPr lang="fa-IR" sz="2800" dirty="0" smtClean="0">
                <a:cs typeface="B Yagut" pitchFamily="2" charset="-78"/>
              </a:rPr>
              <a:t>.</a:t>
            </a:r>
          </a:p>
          <a:p>
            <a:pPr algn="ctr">
              <a:lnSpc>
                <a:spcPct val="200000"/>
              </a:lnSpc>
              <a:buNone/>
            </a:pPr>
            <a:r>
              <a:rPr lang="fa-IR" sz="2800" dirty="0" smtClean="0">
                <a:cs typeface="B Yagut" pitchFamily="2" charset="-78"/>
              </a:rPr>
              <a:t> </a:t>
            </a:r>
            <a:endParaRPr lang="fa-IR" sz="2400" b="1" dirty="0" smtClean="0">
              <a:cs typeface="B Yagut" pitchFamily="2" charset="-78"/>
            </a:endParaRPr>
          </a:p>
          <a:p>
            <a:pPr algn="r">
              <a:lnSpc>
                <a:spcPct val="200000"/>
              </a:lnSpc>
              <a:buNone/>
            </a:pPr>
            <a:r>
              <a:rPr lang="fa-IR" sz="2400" dirty="0" smtClean="0">
                <a:cs typeface="B Yagut" pitchFamily="2" charset="-78"/>
              </a:rPr>
              <a:t> </a:t>
            </a:r>
            <a:endParaRPr lang="fa-IR" sz="2400" dirty="0">
              <a:cs typeface="B Yagut" pitchFamily="2" charset="-78"/>
            </a:endParaRPr>
          </a:p>
        </p:txBody>
      </p:sp>
      <p:pic>
        <p:nvPicPr>
          <p:cNvPr id="4" name="~PP3925.WAV">
            <a:hlinkClick r:id="" action="ppaction://media"/>
          </p:cNvPr>
          <p:cNvPicPr>
            <a:picLocks noRot="1" noChangeAspect="1"/>
          </p:cNvPicPr>
          <p:nvPr>
            <a:wavAudioFile r:embed="rId1" name="~PP3925.WAV"/>
          </p:nvPr>
        </p:nvPicPr>
        <p:blipFill>
          <a:blip r:embed="rId3"/>
          <a:stretch>
            <a:fillRect/>
          </a:stretch>
        </p:blipFill>
        <p:spPr>
          <a:xfrm>
            <a:off x="8696325" y="6410325"/>
            <a:ext cx="304800" cy="304800"/>
          </a:xfrm>
          <a:prstGeom prst="rect">
            <a:avLst/>
          </a:prstGeom>
        </p:spPr>
      </p:pic>
    </p:spTree>
  </p:cSld>
  <p:clrMapOvr>
    <a:masterClrMapping/>
  </p:clrMapOvr>
  <p:transition advTm="2043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4000" dirty="0" smtClean="0">
                <a:cs typeface="B Yagut" pitchFamily="2" charset="-78"/>
              </a:rPr>
              <a:t>انتقال زیکا</a:t>
            </a:r>
            <a:endParaRPr lang="fa-IR" sz="4000" dirty="0">
              <a:cs typeface="B Yagut" pitchFamily="2" charset="-78"/>
            </a:endParaRPr>
          </a:p>
        </p:txBody>
      </p:sp>
      <p:pic>
        <p:nvPicPr>
          <p:cNvPr id="4" name="Content Placeholder 3" descr="علائم ابتلا به ویروس زیکا">
            <a:hlinkClick r:id="rId3"/>
          </p:cNvPr>
          <p:cNvPicPr>
            <a:picLocks noGrp="1"/>
          </p:cNvPicPr>
          <p:nvPr>
            <p:ph idx="1"/>
          </p:nvPr>
        </p:nvPicPr>
        <p:blipFill>
          <a:blip r:embed="rId4"/>
          <a:srcRect/>
          <a:stretch>
            <a:fillRect/>
          </a:stretch>
        </p:blipFill>
        <p:spPr bwMode="auto">
          <a:xfrm>
            <a:off x="2354278" y="1600200"/>
            <a:ext cx="4435444" cy="4525963"/>
          </a:xfrm>
          <a:prstGeom prst="rect">
            <a:avLst/>
          </a:prstGeom>
          <a:noFill/>
          <a:ln w="9525">
            <a:noFill/>
            <a:miter lim="800000"/>
            <a:headEnd/>
            <a:tailEnd/>
          </a:ln>
        </p:spPr>
      </p:pic>
      <p:pic>
        <p:nvPicPr>
          <p:cNvPr id="5" name="~PP231.WAV">
            <a:hlinkClick r:id="" action="ppaction://media"/>
          </p:cNvPr>
          <p:cNvPicPr>
            <a:picLocks noRot="1" noChangeAspect="1"/>
          </p:cNvPicPr>
          <p:nvPr>
            <a:wavAudioFile r:embed="rId1" name="~PP231.WAV"/>
          </p:nvPr>
        </p:nvPicPr>
        <p:blipFill>
          <a:blip r:embed="rId5"/>
          <a:stretch>
            <a:fillRect/>
          </a:stretch>
        </p:blipFill>
        <p:spPr>
          <a:xfrm>
            <a:off x="8696325" y="6410325"/>
            <a:ext cx="304800" cy="304800"/>
          </a:xfrm>
          <a:prstGeom prst="rect">
            <a:avLst/>
          </a:prstGeom>
        </p:spPr>
      </p:pic>
    </p:spTree>
  </p:cSld>
  <p:clrMapOvr>
    <a:masterClrMapping/>
  </p:clrMapOvr>
  <p:transition advTm="852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4000" b="1" dirty="0" smtClean="0">
                <a:cs typeface="B Yagut" pitchFamily="2" charset="-78"/>
              </a:rPr>
              <a:t>راه های انتقال ویروس زیکا</a:t>
            </a:r>
            <a:endParaRPr lang="fa-IR" sz="4000" b="1" dirty="0">
              <a:cs typeface="B Yagut" pitchFamily="2" charset="-78"/>
            </a:endParaRPr>
          </a:p>
        </p:txBody>
      </p:sp>
      <p:sp>
        <p:nvSpPr>
          <p:cNvPr id="3" name="Content Placeholder 2"/>
          <p:cNvSpPr>
            <a:spLocks noGrp="1"/>
          </p:cNvSpPr>
          <p:nvPr>
            <p:ph idx="1"/>
          </p:nvPr>
        </p:nvSpPr>
        <p:spPr/>
        <p:txBody>
          <a:bodyPr>
            <a:noAutofit/>
          </a:bodyPr>
          <a:lstStyle/>
          <a:p>
            <a:pPr algn="r">
              <a:lnSpc>
                <a:spcPct val="200000"/>
              </a:lnSpc>
              <a:buNone/>
            </a:pPr>
            <a:r>
              <a:rPr lang="fa-IR" sz="2800" dirty="0" smtClean="0">
                <a:cs typeface="B Yagut" pitchFamily="2" charset="-78"/>
              </a:rPr>
              <a:t>ویروس زیکا توسط پشه‌ای موسوم به «آیدس آیگیپتی» (حشره مصری) منتقل می‌شود که ناقل بیماریهای دیگری از جمله تب زرد و تب دنگی نیز هست. اما در موارد نادری انتقال آن از طریق رابطه جنسی هم گزارش شده است.</a:t>
            </a:r>
            <a:br>
              <a:rPr lang="fa-IR" sz="2800" dirty="0" smtClean="0">
                <a:cs typeface="B Yagut" pitchFamily="2" charset="-78"/>
              </a:rPr>
            </a:br>
            <a:r>
              <a:rPr lang="fa-IR" sz="2800" dirty="0" smtClean="0">
                <a:cs typeface="B Yagut" pitchFamily="2" charset="-78"/>
              </a:rPr>
              <a:t/>
            </a:r>
            <a:br>
              <a:rPr lang="fa-IR" sz="2800" dirty="0" smtClean="0">
                <a:cs typeface="B Yagut" pitchFamily="2" charset="-78"/>
              </a:rPr>
            </a:br>
            <a:endParaRPr lang="fa-IR" sz="2800" dirty="0">
              <a:cs typeface="B Yagut" pitchFamily="2" charset="-78"/>
            </a:endParaRPr>
          </a:p>
        </p:txBody>
      </p:sp>
      <p:pic>
        <p:nvPicPr>
          <p:cNvPr id="4" name="~PP892.WAV">
            <a:hlinkClick r:id="" action="ppaction://media"/>
          </p:cNvPr>
          <p:cNvPicPr>
            <a:picLocks noRot="1" noChangeAspect="1"/>
          </p:cNvPicPr>
          <p:nvPr>
            <a:wavAudioFile r:embed="rId1" name="~PP892.WAV"/>
          </p:nvPr>
        </p:nvPicPr>
        <p:blipFill>
          <a:blip r:embed="rId3"/>
          <a:stretch>
            <a:fillRect/>
          </a:stretch>
        </p:blipFill>
        <p:spPr>
          <a:xfrm>
            <a:off x="8696325" y="6410325"/>
            <a:ext cx="304800" cy="304800"/>
          </a:xfrm>
          <a:prstGeom prst="rect">
            <a:avLst/>
          </a:prstGeom>
        </p:spPr>
      </p:pic>
    </p:spTree>
  </p:cSld>
  <p:clrMapOvr>
    <a:masterClrMapping/>
  </p:clrMapOvr>
  <p:transition advTm="2108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b="1" dirty="0" smtClean="0">
                <a:cs typeface="B Yagut" pitchFamily="2" charset="-78"/>
              </a:rPr>
              <a:t> </a:t>
            </a:r>
            <a:r>
              <a:rPr lang="fa-IR" sz="2400" b="1" dirty="0" smtClean="0">
                <a:cs typeface="B Yagut" pitchFamily="2" charset="-78"/>
              </a:rPr>
              <a:t>نکات کلیدی در تشخیص افتراقی </a:t>
            </a:r>
            <a:r>
              <a:rPr lang="fa-IR" sz="2400" b="1" dirty="0" smtClean="0">
                <a:solidFill>
                  <a:srgbClr val="FF0000"/>
                </a:solidFill>
                <a:cs typeface="B Yagut" pitchFamily="2" charset="-78"/>
              </a:rPr>
              <a:t>چیکن گونیا-تب دنگی- زیکا</a:t>
            </a:r>
            <a:r>
              <a:rPr lang="fa-IR" sz="2400" dirty="0" smtClean="0">
                <a:cs typeface="B Yagut" pitchFamily="2" charset="-78"/>
              </a:rPr>
              <a:t/>
            </a:r>
            <a:br>
              <a:rPr lang="fa-IR" sz="2400" dirty="0" smtClean="0">
                <a:cs typeface="B Yagut" pitchFamily="2" charset="-78"/>
              </a:rPr>
            </a:br>
            <a:endParaRPr lang="en-US" sz="2400" dirty="0">
              <a:cs typeface="B Yagut" pitchFamily="2" charset="-78"/>
            </a:endParaRPr>
          </a:p>
        </p:txBody>
      </p:sp>
      <p:sp>
        <p:nvSpPr>
          <p:cNvPr id="3" name="Content Placeholder 2"/>
          <p:cNvSpPr>
            <a:spLocks noGrp="1"/>
          </p:cNvSpPr>
          <p:nvPr>
            <p:ph idx="1"/>
          </p:nvPr>
        </p:nvSpPr>
        <p:spPr/>
        <p:txBody>
          <a:bodyPr>
            <a:normAutofit/>
          </a:bodyPr>
          <a:lstStyle/>
          <a:p>
            <a:pPr algn="r">
              <a:lnSpc>
                <a:spcPct val="200000"/>
              </a:lnSpc>
              <a:buNone/>
            </a:pPr>
            <a:r>
              <a:rPr lang="fa-IR" sz="2400" dirty="0" smtClean="0">
                <a:cs typeface="B Yagut" pitchFamily="2" charset="-78"/>
              </a:rPr>
              <a:t>1 -بیماران مبتلابه </a:t>
            </a:r>
            <a:r>
              <a:rPr lang="fa-IR" sz="2400" b="1" dirty="0" smtClean="0">
                <a:solidFill>
                  <a:srgbClr val="FF0000"/>
                </a:solidFill>
                <a:cs typeface="B Yagut" pitchFamily="2" charset="-78"/>
              </a:rPr>
              <a:t>چیکن گونیا </a:t>
            </a:r>
            <a:r>
              <a:rPr lang="fa-IR" sz="2400" dirty="0" smtClean="0">
                <a:cs typeface="B Yagut" pitchFamily="2" charset="-78"/>
              </a:rPr>
              <a:t>بیشتر دارای تب بالا، درد مفاصل و لنفوپنی    می باشد. </a:t>
            </a:r>
          </a:p>
          <a:p>
            <a:pPr algn="r">
              <a:lnSpc>
                <a:spcPct val="200000"/>
              </a:lnSpc>
              <a:buNone/>
            </a:pPr>
            <a:r>
              <a:rPr lang="fa-IR" sz="2400" dirty="0" smtClean="0">
                <a:cs typeface="B Yagut" pitchFamily="2" charset="-78"/>
              </a:rPr>
              <a:t>2 - بیماران مبتلا به </a:t>
            </a:r>
            <a:r>
              <a:rPr lang="fa-IR" sz="2400" b="1" dirty="0" smtClean="0">
                <a:solidFill>
                  <a:srgbClr val="FF0000"/>
                </a:solidFill>
                <a:cs typeface="B Yagut" pitchFamily="2" charset="-78"/>
              </a:rPr>
              <a:t>بیماری تب دنگی </a:t>
            </a:r>
            <a:r>
              <a:rPr lang="fa-IR" sz="2400" dirty="0" smtClean="0">
                <a:cs typeface="B Yagut" pitchFamily="2" charset="-78"/>
              </a:rPr>
              <a:t>بیشتر دارای لکوپنی، نوتروپنی و </a:t>
            </a:r>
            <a:r>
              <a:rPr lang="en-US" sz="2400" dirty="0" smtClean="0">
                <a:cs typeface="B Yagut" pitchFamily="2" charset="-78"/>
              </a:rPr>
              <a:t>.</a:t>
            </a:r>
            <a:r>
              <a:rPr lang="fa-IR" sz="2400" dirty="0" smtClean="0">
                <a:cs typeface="B Yagut" pitchFamily="2" charset="-78"/>
              </a:rPr>
              <a:t>ترومبوسیتوپنی می باشند</a:t>
            </a:r>
          </a:p>
          <a:p>
            <a:pPr algn="r">
              <a:lnSpc>
                <a:spcPct val="200000"/>
              </a:lnSpc>
              <a:buNone/>
            </a:pPr>
            <a:r>
              <a:rPr lang="en-US" sz="2400" dirty="0" smtClean="0">
                <a:cs typeface="B Yagut" pitchFamily="2" charset="-78"/>
              </a:rPr>
              <a:t>.</a:t>
            </a:r>
            <a:r>
              <a:rPr lang="fa-IR" sz="2400" dirty="0" smtClean="0">
                <a:cs typeface="B Yagut" pitchFamily="2" charset="-78"/>
              </a:rPr>
              <a:t>3 - .بیماران مبتلا به </a:t>
            </a:r>
            <a:r>
              <a:rPr lang="fa-IR" sz="2400" b="1" dirty="0" smtClean="0">
                <a:solidFill>
                  <a:srgbClr val="FF0000"/>
                </a:solidFill>
                <a:cs typeface="B Yagut" pitchFamily="2" charset="-78"/>
              </a:rPr>
              <a:t>زیکا </a:t>
            </a:r>
            <a:r>
              <a:rPr lang="fa-IR" sz="2400" dirty="0" smtClean="0">
                <a:cs typeface="B Yagut" pitchFamily="2" charset="-78"/>
              </a:rPr>
              <a:t>بیشتر دارای راش جلدی و کونزیکتیویت می باشند</a:t>
            </a:r>
            <a:endParaRPr lang="en-US" sz="2400" dirty="0">
              <a:cs typeface="B Yagut" pitchFamily="2" charset="-78"/>
            </a:endParaRPr>
          </a:p>
        </p:txBody>
      </p:sp>
      <p:pic>
        <p:nvPicPr>
          <p:cNvPr id="4" name="~PP3581.WAV">
            <a:hlinkClick r:id="" action="ppaction://media"/>
          </p:cNvPr>
          <p:cNvPicPr>
            <a:picLocks noRot="1" noChangeAspect="1"/>
          </p:cNvPicPr>
          <p:nvPr>
            <a:wavAudioFile r:embed="rId1" name="~PP3581.WAV"/>
          </p:nvPr>
        </p:nvPicPr>
        <p:blipFill>
          <a:blip r:embed="rId3"/>
          <a:stretch>
            <a:fillRect/>
          </a:stretch>
        </p:blipFill>
        <p:spPr>
          <a:xfrm>
            <a:off x="8696325" y="6410325"/>
            <a:ext cx="304800" cy="304800"/>
          </a:xfrm>
          <a:prstGeom prst="rect">
            <a:avLst/>
          </a:prstGeom>
        </p:spPr>
      </p:pic>
    </p:spTree>
  </p:cSld>
  <p:clrMapOvr>
    <a:masterClrMapping/>
  </p:clrMapOvr>
  <p:transition advTm="2719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4000" b="1" dirty="0" smtClean="0">
                <a:cs typeface="B Yagut" pitchFamily="2" charset="-78"/>
              </a:rPr>
              <a:t>عوارض بیماری زیکا </a:t>
            </a:r>
            <a:endParaRPr lang="en-US" sz="4000" b="1" dirty="0">
              <a:cs typeface="B Yagut" pitchFamily="2" charset="-78"/>
            </a:endParaRPr>
          </a:p>
        </p:txBody>
      </p:sp>
      <p:sp>
        <p:nvSpPr>
          <p:cNvPr id="3" name="Content Placeholder 2"/>
          <p:cNvSpPr>
            <a:spLocks noGrp="1"/>
          </p:cNvSpPr>
          <p:nvPr>
            <p:ph idx="1"/>
          </p:nvPr>
        </p:nvSpPr>
        <p:spPr/>
        <p:txBody>
          <a:bodyPr>
            <a:normAutofit/>
          </a:bodyPr>
          <a:lstStyle/>
          <a:p>
            <a:pPr algn="r">
              <a:lnSpc>
                <a:spcPct val="200000"/>
              </a:lnSpc>
              <a:buNone/>
            </a:pPr>
            <a:r>
              <a:rPr lang="en-US" sz="2800" dirty="0" smtClean="0">
                <a:cs typeface="B Yagut" pitchFamily="2" charset="-78"/>
              </a:rPr>
              <a:t>    </a:t>
            </a:r>
            <a:r>
              <a:rPr lang="fa-IR" sz="2800" dirty="0" smtClean="0">
                <a:cs typeface="B Yagut" pitchFamily="2" charset="-78"/>
              </a:rPr>
              <a:t>   سندرم گیلن باره همزمان با بیماری زیکا در جمعیت  عمومی ازجمله افزایش تولد نوزادان با میکروسفالی درمنطقه شمال شرق برزیل گزارش شده است.</a:t>
            </a:r>
            <a:endParaRPr lang="en-US" sz="2800" dirty="0">
              <a:cs typeface="B Yagut" pitchFamily="2" charset="-78"/>
            </a:endParaRPr>
          </a:p>
        </p:txBody>
      </p:sp>
      <p:pic>
        <p:nvPicPr>
          <p:cNvPr id="4" name="~PP1119.WAV">
            <a:hlinkClick r:id="" action="ppaction://media"/>
          </p:cNvPr>
          <p:cNvPicPr>
            <a:picLocks noRot="1" noChangeAspect="1"/>
          </p:cNvPicPr>
          <p:nvPr>
            <a:wavAudioFile r:embed="rId1" name="~PP1119.WAV"/>
          </p:nvPr>
        </p:nvPicPr>
        <p:blipFill>
          <a:blip r:embed="rId3"/>
          <a:stretch>
            <a:fillRect/>
          </a:stretch>
        </p:blipFill>
        <p:spPr>
          <a:xfrm>
            <a:off x="8696325" y="6410325"/>
            <a:ext cx="304800" cy="304800"/>
          </a:xfrm>
          <a:prstGeom prst="rect">
            <a:avLst/>
          </a:prstGeom>
        </p:spPr>
      </p:pic>
    </p:spTree>
  </p:cSld>
  <p:clrMapOvr>
    <a:masterClrMapping/>
  </p:clrMapOvr>
  <p:transition advTm="1383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4000" b="1" dirty="0" smtClean="0">
                <a:cs typeface="B Yagut" pitchFamily="2" charset="-78"/>
              </a:rPr>
              <a:t>انتقال بیماری</a:t>
            </a:r>
            <a:endParaRPr lang="en-US" sz="4000" b="1" dirty="0">
              <a:cs typeface="B Yagut" pitchFamily="2" charset="-78"/>
            </a:endParaRPr>
          </a:p>
        </p:txBody>
      </p:sp>
      <p:sp>
        <p:nvSpPr>
          <p:cNvPr id="3" name="Content Placeholder 2"/>
          <p:cNvSpPr>
            <a:spLocks noGrp="1"/>
          </p:cNvSpPr>
          <p:nvPr>
            <p:ph idx="1"/>
          </p:nvPr>
        </p:nvSpPr>
        <p:spPr/>
        <p:txBody>
          <a:bodyPr>
            <a:normAutofit/>
          </a:bodyPr>
          <a:lstStyle/>
          <a:p>
            <a:pPr algn="r">
              <a:lnSpc>
                <a:spcPct val="200000"/>
              </a:lnSpc>
              <a:buNone/>
            </a:pPr>
            <a:r>
              <a:rPr lang="fa-IR" sz="2400" dirty="0" smtClean="0">
                <a:cs typeface="B Yagut" pitchFamily="2" charset="-78"/>
              </a:rPr>
              <a:t>ویروس زیکا از طریق گزش پشه الوده نوع آئدس ،عمدتا پشه آئدس نوع اجیپتی در مناطق حاره و گرمسیری به انسان منتقل می گردد این پشه همان پشه ای است که بیماری دنگی،بیماری چیکن گونیا و بیماری تب زرد را منتقل   می نماید.همچننی انتقال جنسی ویروس زیکا و وجود ویروس در مایع منی </a:t>
            </a:r>
            <a:r>
              <a:rPr lang="en-US" sz="2400" dirty="0" smtClean="0">
                <a:cs typeface="B Yagut" pitchFamily="2" charset="-78"/>
              </a:rPr>
              <a:t>.</a:t>
            </a:r>
            <a:r>
              <a:rPr lang="fa-IR" sz="2400" dirty="0" smtClean="0">
                <a:cs typeface="B Yagut" pitchFamily="2" charset="-78"/>
              </a:rPr>
              <a:t>انسان گزارش شده است </a:t>
            </a:r>
          </a:p>
        </p:txBody>
      </p:sp>
      <p:pic>
        <p:nvPicPr>
          <p:cNvPr id="4" name="~PP2965.WAV">
            <a:hlinkClick r:id="" action="ppaction://media"/>
          </p:cNvPr>
          <p:cNvPicPr>
            <a:picLocks noRot="1" noChangeAspect="1"/>
          </p:cNvPicPr>
          <p:nvPr>
            <a:wavAudioFile r:embed="rId1" name="~PP2965.WAV"/>
          </p:nvPr>
        </p:nvPicPr>
        <p:blipFill>
          <a:blip r:embed="rId3"/>
          <a:stretch>
            <a:fillRect/>
          </a:stretch>
        </p:blipFill>
        <p:spPr>
          <a:xfrm>
            <a:off x="8696325" y="6410325"/>
            <a:ext cx="304800" cy="304800"/>
          </a:xfrm>
          <a:prstGeom prst="rect">
            <a:avLst/>
          </a:prstGeom>
        </p:spPr>
      </p:pic>
    </p:spTree>
  </p:cSld>
  <p:clrMapOvr>
    <a:masterClrMapping/>
  </p:clrMapOvr>
  <p:transition advTm="2635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3600" b="1" dirty="0" smtClean="0">
                <a:cs typeface="B Yagut" pitchFamily="2" charset="-78"/>
              </a:rPr>
              <a:t>تشخیص بیماری</a:t>
            </a:r>
            <a:endParaRPr lang="en-US" sz="3600" b="1" dirty="0">
              <a:cs typeface="B Yagut" pitchFamily="2" charset="-78"/>
            </a:endParaRPr>
          </a:p>
        </p:txBody>
      </p:sp>
      <p:sp>
        <p:nvSpPr>
          <p:cNvPr id="3" name="Content Placeholder 2"/>
          <p:cNvSpPr>
            <a:spLocks noGrp="1"/>
          </p:cNvSpPr>
          <p:nvPr>
            <p:ph idx="1"/>
          </p:nvPr>
        </p:nvSpPr>
        <p:spPr/>
        <p:txBody>
          <a:bodyPr>
            <a:normAutofit fontScale="92500" lnSpcReduction="20000"/>
          </a:bodyPr>
          <a:lstStyle/>
          <a:p>
            <a:pPr algn="r">
              <a:lnSpc>
                <a:spcPct val="200000"/>
              </a:lnSpc>
              <a:buNone/>
            </a:pPr>
            <a:r>
              <a:rPr lang="fa-IR" sz="2600" dirty="0" smtClean="0">
                <a:cs typeface="B Yagut" pitchFamily="2" charset="-78"/>
              </a:rPr>
              <a:t>شک به آلودگی با ویروس زیکا ممکن است براساس علائم  و سابقه اخیر مسافرت یا حضور در منطقه ای که ویروس زیکا در آن شناسایی گردیده یا </a:t>
            </a:r>
            <a:r>
              <a:rPr lang="en-US" sz="2600" dirty="0" smtClean="0">
                <a:cs typeface="B Yagut" pitchFamily="2" charset="-78"/>
              </a:rPr>
              <a:t>.</a:t>
            </a:r>
            <a:r>
              <a:rPr lang="fa-IR" sz="2600" dirty="0" smtClean="0">
                <a:cs typeface="B Yagut" pitchFamily="2" charset="-78"/>
              </a:rPr>
              <a:t>درآن منطقه وجود داشته می باشد</a:t>
            </a:r>
          </a:p>
          <a:p>
            <a:pPr algn="ctr">
              <a:lnSpc>
                <a:spcPct val="200000"/>
              </a:lnSpc>
              <a:buNone/>
            </a:pPr>
            <a:r>
              <a:rPr lang="fa-IR" sz="3000" dirty="0" smtClean="0">
                <a:solidFill>
                  <a:srgbClr val="FF0000"/>
                </a:solidFill>
                <a:cs typeface="B Yagut" pitchFamily="2" charset="-78"/>
              </a:rPr>
              <a:t>تشخیص ویروس زیکا</a:t>
            </a:r>
            <a:endParaRPr lang="fa-IR" sz="2600" dirty="0" smtClean="0">
              <a:solidFill>
                <a:srgbClr val="FF0000"/>
              </a:solidFill>
              <a:cs typeface="B Yagut" pitchFamily="2" charset="-78"/>
            </a:endParaRPr>
          </a:p>
          <a:p>
            <a:pPr algn="r">
              <a:lnSpc>
                <a:spcPct val="200000"/>
              </a:lnSpc>
              <a:buNone/>
            </a:pPr>
            <a:r>
              <a:rPr lang="fa-IR" sz="2400" dirty="0" smtClean="0">
                <a:cs typeface="B Yagut" pitchFamily="2" charset="-78"/>
              </a:rPr>
              <a:t> </a:t>
            </a:r>
            <a:r>
              <a:rPr lang="fa-IR" sz="2600" dirty="0" smtClean="0">
                <a:cs typeface="B Yagut" pitchFamily="2" charset="-78"/>
              </a:rPr>
              <a:t>فقط توسط آزمایشات تشخیصی آزمایشگاهی بر روی نمونه های خون یا سایر مایعات بدن شامل ادرار ویروس زیکا تائید شود.</a:t>
            </a:r>
            <a:endParaRPr lang="en-US" sz="2600" dirty="0">
              <a:cs typeface="B Yagut" pitchFamily="2" charset="-78"/>
            </a:endParaRPr>
          </a:p>
        </p:txBody>
      </p:sp>
      <p:pic>
        <p:nvPicPr>
          <p:cNvPr id="4" name="~PP2512.WAV">
            <a:hlinkClick r:id="" action="ppaction://media"/>
          </p:cNvPr>
          <p:cNvPicPr>
            <a:picLocks noRot="1" noChangeAspect="1"/>
          </p:cNvPicPr>
          <p:nvPr>
            <a:wavAudioFile r:embed="rId1" name="~PP2512.WAV"/>
          </p:nvPr>
        </p:nvPicPr>
        <p:blipFill>
          <a:blip r:embed="rId3"/>
          <a:stretch>
            <a:fillRect/>
          </a:stretch>
        </p:blipFill>
        <p:spPr>
          <a:xfrm>
            <a:off x="8696325" y="6410325"/>
            <a:ext cx="304800" cy="304800"/>
          </a:xfrm>
          <a:prstGeom prst="rect">
            <a:avLst/>
          </a:prstGeom>
        </p:spPr>
      </p:pic>
    </p:spTree>
  </p:cSld>
  <p:clrMapOvr>
    <a:masterClrMapping/>
  </p:clrMapOvr>
  <p:transition advTm="2816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fa-IR" sz="4800" b="1" dirty="0" smtClean="0">
                <a:solidFill>
                  <a:srgbClr val="FF0000"/>
                </a:solidFill>
              </a:rPr>
              <a:t/>
            </a:r>
            <a:br>
              <a:rPr lang="fa-IR" sz="4800" b="1" dirty="0" smtClean="0">
                <a:solidFill>
                  <a:srgbClr val="FF0000"/>
                </a:solidFill>
              </a:rPr>
            </a:br>
            <a:r>
              <a:rPr lang="fa-IR" sz="4000" b="1" dirty="0" smtClean="0">
                <a:cs typeface="B Yagut" pitchFamily="2" charset="-78"/>
              </a:rPr>
              <a:t>پیشگیری  و کنترل</a:t>
            </a:r>
            <a:r>
              <a:rPr lang="fa-IR" sz="4800" dirty="0" smtClean="0"/>
              <a:t/>
            </a:r>
            <a:br>
              <a:rPr lang="fa-IR" sz="4800" dirty="0" smtClean="0"/>
            </a:br>
            <a:endParaRPr lang="en-US" sz="4800" dirty="0"/>
          </a:p>
        </p:txBody>
      </p:sp>
      <p:sp>
        <p:nvSpPr>
          <p:cNvPr id="3" name="Content Placeholder 2"/>
          <p:cNvSpPr>
            <a:spLocks noGrp="1"/>
          </p:cNvSpPr>
          <p:nvPr>
            <p:ph idx="1"/>
          </p:nvPr>
        </p:nvSpPr>
        <p:spPr/>
        <p:txBody>
          <a:bodyPr>
            <a:normAutofit/>
          </a:bodyPr>
          <a:lstStyle/>
          <a:p>
            <a:pPr algn="r">
              <a:lnSpc>
                <a:spcPct val="200000"/>
              </a:lnSpc>
              <a:buNone/>
            </a:pPr>
            <a:r>
              <a:rPr lang="fa-IR" sz="2400" dirty="0" smtClean="0">
                <a:cs typeface="B Yagut" pitchFamily="2" charset="-78"/>
              </a:rPr>
              <a:t>پیشگیری و کنترل بیماری متکی بر کاهش پشه ها از طریق کاهش منابع اولیه(حذف و کاهش محلهای زندگی و جفت گیری پشه) و نیزکاهش تماس بین پشه آئدس و محیط زندگی مسکونی انسانی ازمهمترین راههای پیشگیری و کنترل زیکا می باشد.</a:t>
            </a:r>
            <a:endParaRPr lang="en-US" sz="2400" dirty="0">
              <a:cs typeface="B Yagut" pitchFamily="2" charset="-78"/>
            </a:endParaRPr>
          </a:p>
        </p:txBody>
      </p:sp>
      <p:pic>
        <p:nvPicPr>
          <p:cNvPr id="4" name="~PP2829.WAV">
            <a:hlinkClick r:id="" action="ppaction://media"/>
          </p:cNvPr>
          <p:cNvPicPr>
            <a:picLocks noRot="1" noChangeAspect="1"/>
          </p:cNvPicPr>
          <p:nvPr>
            <a:wavAudioFile r:embed="rId1" name="~PP2829.WAV"/>
          </p:nvPr>
        </p:nvPicPr>
        <p:blipFill>
          <a:blip r:embed="rId3"/>
          <a:stretch>
            <a:fillRect/>
          </a:stretch>
        </p:blipFill>
        <p:spPr>
          <a:xfrm>
            <a:off x="8696325" y="6410325"/>
            <a:ext cx="304800" cy="304800"/>
          </a:xfrm>
          <a:prstGeom prst="rect">
            <a:avLst/>
          </a:prstGeom>
        </p:spPr>
      </p:pic>
    </p:spTree>
  </p:cSld>
  <p:clrMapOvr>
    <a:masterClrMapping/>
  </p:clrMapOvr>
  <p:transition advTm="2072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4000" b="1" dirty="0" smtClean="0">
                <a:cs typeface="B Yagut" pitchFamily="2" charset="-78"/>
              </a:rPr>
              <a:t>درمان بیماری زیکا </a:t>
            </a:r>
            <a:endParaRPr lang="en-US" sz="4000" b="1" dirty="0">
              <a:cs typeface="B Yagut" pitchFamily="2" charset="-78"/>
            </a:endParaRPr>
          </a:p>
        </p:txBody>
      </p:sp>
      <p:sp>
        <p:nvSpPr>
          <p:cNvPr id="3" name="Content Placeholder 2"/>
          <p:cNvSpPr>
            <a:spLocks noGrp="1"/>
          </p:cNvSpPr>
          <p:nvPr>
            <p:ph idx="1"/>
          </p:nvPr>
        </p:nvSpPr>
        <p:spPr/>
        <p:txBody>
          <a:bodyPr>
            <a:normAutofit fontScale="77500" lnSpcReduction="20000"/>
          </a:bodyPr>
          <a:lstStyle/>
          <a:p>
            <a:pPr algn="r">
              <a:lnSpc>
                <a:spcPct val="200000"/>
              </a:lnSpc>
              <a:buNone/>
            </a:pPr>
            <a:r>
              <a:rPr lang="fa-IR" sz="3000" dirty="0" smtClean="0">
                <a:cs typeface="B Yagut" pitchFamily="2" charset="-78"/>
              </a:rPr>
              <a:t>بیماری ناشی از ویروس زیکا معمولا خفیف می باشد و نیاز به درمان خاصی ندارد.بیماران باید به مقدار کافی استراحت و مایعات دریافت نمایند و برای </a:t>
            </a:r>
            <a:endParaRPr lang="en-US" sz="3000" dirty="0" smtClean="0">
              <a:cs typeface="B Yagut" pitchFamily="2" charset="-78"/>
            </a:endParaRPr>
          </a:p>
          <a:p>
            <a:pPr algn="r">
              <a:lnSpc>
                <a:spcPct val="200000"/>
              </a:lnSpc>
              <a:buNone/>
            </a:pPr>
            <a:r>
              <a:rPr lang="fa-IR" sz="3000" dirty="0" smtClean="0">
                <a:cs typeface="B Yagut" pitchFamily="2" charset="-78"/>
              </a:rPr>
              <a:t>درمان درد و تب از داروهای معمول طبی استفاده نمایند</a:t>
            </a:r>
            <a:r>
              <a:rPr lang="fa-IR" sz="2400" dirty="0" smtClean="0">
                <a:cs typeface="B Yagut" pitchFamily="2" charset="-78"/>
              </a:rPr>
              <a:t>.</a:t>
            </a:r>
          </a:p>
          <a:p>
            <a:pPr algn="r">
              <a:lnSpc>
                <a:spcPct val="200000"/>
              </a:lnSpc>
              <a:buNone/>
            </a:pPr>
            <a:r>
              <a:rPr lang="fa-IR" sz="3600" u="sng" dirty="0" smtClean="0">
                <a:solidFill>
                  <a:srgbClr val="FF0000"/>
                </a:solidFill>
                <a:cs typeface="B Yagut" pitchFamily="2" charset="-78"/>
              </a:rPr>
              <a:t>نکته</a:t>
            </a:r>
            <a:endParaRPr lang="fa-IR" sz="3100" u="sng" dirty="0" smtClean="0">
              <a:solidFill>
                <a:srgbClr val="FF0000"/>
              </a:solidFill>
              <a:cs typeface="B Yagut" pitchFamily="2" charset="-78"/>
            </a:endParaRPr>
          </a:p>
          <a:p>
            <a:pPr algn="r">
              <a:lnSpc>
                <a:spcPct val="200000"/>
              </a:lnSpc>
              <a:buNone/>
            </a:pPr>
            <a:r>
              <a:rPr lang="fa-IR" sz="3100" dirty="0" smtClean="0">
                <a:cs typeface="B Yagut" pitchFamily="2" charset="-78"/>
              </a:rPr>
              <a:t>اگر علائم بیماری تشدید یافت باید به پزشک و مراکز بهداشتی درمانی مراجعه شود.درحال حاضر واکسنی برای این بیماری وجود ندارد</a:t>
            </a:r>
            <a:endParaRPr lang="en-US" sz="3100" dirty="0">
              <a:cs typeface="B Yagut" pitchFamily="2" charset="-78"/>
            </a:endParaRPr>
          </a:p>
        </p:txBody>
      </p:sp>
      <p:pic>
        <p:nvPicPr>
          <p:cNvPr id="4" name="~PP344.WAV">
            <a:hlinkClick r:id="" action="ppaction://media"/>
          </p:cNvPr>
          <p:cNvPicPr>
            <a:picLocks noRot="1" noChangeAspect="1"/>
          </p:cNvPicPr>
          <p:nvPr>
            <a:wavAudioFile r:embed="rId1" name="~PP344.WAV"/>
          </p:nvPr>
        </p:nvPicPr>
        <p:blipFill>
          <a:blip r:embed="rId3"/>
          <a:stretch>
            <a:fillRect/>
          </a:stretch>
        </p:blipFill>
        <p:spPr>
          <a:xfrm>
            <a:off x="8696325" y="6410325"/>
            <a:ext cx="304800" cy="304800"/>
          </a:xfrm>
          <a:prstGeom prst="rect">
            <a:avLst/>
          </a:prstGeom>
        </p:spPr>
      </p:pic>
    </p:spTree>
  </p:cSld>
  <p:clrMapOvr>
    <a:masterClrMapping/>
  </p:clrMapOvr>
  <p:transition advTm="2611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4000" b="1" dirty="0" smtClean="0">
                <a:cs typeface="B Yagut" pitchFamily="2" charset="-78"/>
              </a:rPr>
              <a:t>تعریف میکروسفالی</a:t>
            </a:r>
            <a:endParaRPr lang="en-US" sz="4000" b="1" dirty="0">
              <a:cs typeface="B Yagut" pitchFamily="2" charset="-78"/>
            </a:endParaRPr>
          </a:p>
        </p:txBody>
      </p:sp>
      <p:sp>
        <p:nvSpPr>
          <p:cNvPr id="3" name="Content Placeholder 2"/>
          <p:cNvSpPr>
            <a:spLocks noGrp="1"/>
          </p:cNvSpPr>
          <p:nvPr>
            <p:ph idx="1"/>
          </p:nvPr>
        </p:nvSpPr>
        <p:spPr/>
        <p:txBody>
          <a:bodyPr>
            <a:normAutofit fontScale="92500" lnSpcReduction="10000"/>
          </a:bodyPr>
          <a:lstStyle/>
          <a:p>
            <a:pPr algn="r">
              <a:lnSpc>
                <a:spcPct val="200000"/>
              </a:lnSpc>
              <a:buNone/>
            </a:pPr>
            <a:r>
              <a:rPr lang="fa-IR" sz="2600" dirty="0" smtClean="0">
                <a:cs typeface="B Yagut" pitchFamily="2" charset="-78"/>
              </a:rPr>
              <a:t>میکروسفالی گروهی ازمالفورماسیونها و نواقص مادرزادی و انحرافات کروموزومی هستند .که بیانگر کوچک بودن شدید و بی نهایت محیط سر </a:t>
            </a:r>
            <a:r>
              <a:rPr lang="en-US" sz="2600" dirty="0" smtClean="0">
                <a:cs typeface="B Yagut" pitchFamily="2" charset="-78"/>
              </a:rPr>
              <a:t>.</a:t>
            </a:r>
            <a:r>
              <a:rPr lang="fa-IR" sz="2600" dirty="0" smtClean="0">
                <a:cs typeface="B Yagut" pitchFamily="2" charset="-78"/>
              </a:rPr>
              <a:t>براساس سن و جنس می باشند</a:t>
            </a:r>
          </a:p>
          <a:p>
            <a:pPr algn="r">
              <a:lnSpc>
                <a:spcPct val="200000"/>
              </a:lnSpc>
              <a:buNone/>
            </a:pPr>
            <a:r>
              <a:rPr lang="fa-IR" sz="2400" dirty="0" smtClean="0">
                <a:cs typeface="B Yagut" pitchFamily="2" charset="-78"/>
              </a:rPr>
              <a:t> </a:t>
            </a:r>
            <a:r>
              <a:rPr lang="fa-IR" sz="2800" b="1" dirty="0" smtClean="0">
                <a:solidFill>
                  <a:srgbClr val="FF0000"/>
                </a:solidFill>
                <a:cs typeface="B Yagut" pitchFamily="2" charset="-78"/>
              </a:rPr>
              <a:t>براساس راهنماهای مراقبت </a:t>
            </a:r>
            <a:endParaRPr lang="fa-IR" sz="2400" b="1" dirty="0" smtClean="0">
              <a:solidFill>
                <a:srgbClr val="FF0000"/>
              </a:solidFill>
              <a:cs typeface="B Yagut" pitchFamily="2" charset="-78"/>
            </a:endParaRPr>
          </a:p>
          <a:p>
            <a:pPr algn="r">
              <a:lnSpc>
                <a:spcPct val="200000"/>
              </a:lnSpc>
              <a:buNone/>
            </a:pPr>
            <a:r>
              <a:rPr lang="fa-IR" sz="2600" dirty="0" smtClean="0">
                <a:cs typeface="B Yagut" pitchFamily="2" charset="-78"/>
              </a:rPr>
              <a:t>آنومالی های مادرزادی میکروسفالی حالتی می باشد ،که محیطی دورسر نوزاد </a:t>
            </a:r>
            <a:r>
              <a:rPr lang="en-US" sz="2600" dirty="0" smtClean="0">
                <a:cs typeface="B Yagut" pitchFamily="2" charset="-78"/>
              </a:rPr>
              <a:t>.</a:t>
            </a:r>
            <a:r>
              <a:rPr lang="fa-IR" sz="2600" dirty="0" smtClean="0">
                <a:cs typeface="B Yagut" pitchFamily="2" charset="-78"/>
              </a:rPr>
              <a:t>حداقل دارای 2 مورد از استاندارد های متوسط برای سن و جنس باشد</a:t>
            </a:r>
            <a:endParaRPr lang="en-US" sz="2600" dirty="0">
              <a:cs typeface="B Yagut" pitchFamily="2" charset="-78"/>
            </a:endParaRPr>
          </a:p>
        </p:txBody>
      </p:sp>
      <p:pic>
        <p:nvPicPr>
          <p:cNvPr id="4" name="~PP853.WAV">
            <a:hlinkClick r:id="" action="ppaction://media"/>
          </p:cNvPr>
          <p:cNvPicPr>
            <a:picLocks noRot="1" noChangeAspect="1"/>
          </p:cNvPicPr>
          <p:nvPr>
            <a:wavAudioFile r:embed="rId1" name="~PP853.WAV"/>
          </p:nvPr>
        </p:nvPicPr>
        <p:blipFill>
          <a:blip r:embed="rId3"/>
          <a:stretch>
            <a:fillRect/>
          </a:stretch>
        </p:blipFill>
        <p:spPr>
          <a:xfrm>
            <a:off x="8696325" y="6410325"/>
            <a:ext cx="304800" cy="304800"/>
          </a:xfrm>
          <a:prstGeom prst="rect">
            <a:avLst/>
          </a:prstGeom>
        </p:spPr>
      </p:pic>
    </p:spTree>
  </p:cSld>
  <p:clrMapOvr>
    <a:masterClrMapping/>
  </p:clrMapOvr>
  <p:transition advTm="4139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4000" dirty="0" smtClean="0">
                <a:cs typeface="B Yagut" pitchFamily="2" charset="-78"/>
              </a:rPr>
              <a:t>پشه آئدس</a:t>
            </a:r>
            <a:endParaRPr lang="fa-IR" sz="4000" dirty="0">
              <a:cs typeface="B Yagut" pitchFamily="2" charset="-78"/>
            </a:endParaRPr>
          </a:p>
        </p:txBody>
      </p:sp>
      <p:pic>
        <p:nvPicPr>
          <p:cNvPr id="1026" name="Picture 2"/>
          <p:cNvPicPr>
            <a:picLocks noGrp="1" noChangeAspect="1" noChangeArrowheads="1"/>
          </p:cNvPicPr>
          <p:nvPr>
            <p:ph idx="1"/>
          </p:nvPr>
        </p:nvPicPr>
        <p:blipFill>
          <a:blip r:embed="rId2"/>
          <a:srcRect/>
          <a:stretch>
            <a:fillRect/>
          </a:stretch>
        </p:blipFill>
        <p:spPr bwMode="auto">
          <a:xfrm>
            <a:off x="1371600" y="1752600"/>
            <a:ext cx="6172200" cy="382508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4000" b="1" dirty="0" smtClean="0">
                <a:cs typeface="B Yagut" pitchFamily="2" charset="-78"/>
              </a:rPr>
              <a:t>میکروسفالی</a:t>
            </a:r>
            <a:endParaRPr lang="en-US" sz="4000" dirty="0">
              <a:cs typeface="B Yagut" pitchFamily="2" charset="-78"/>
            </a:endParaRPr>
          </a:p>
        </p:txBody>
      </p:sp>
      <p:pic>
        <p:nvPicPr>
          <p:cNvPr id="3074" name="Picture 2"/>
          <p:cNvPicPr>
            <a:picLocks noGrp="1" noChangeAspect="1" noChangeArrowheads="1"/>
          </p:cNvPicPr>
          <p:nvPr>
            <p:ph idx="1"/>
          </p:nvPr>
        </p:nvPicPr>
        <p:blipFill>
          <a:blip r:embed="rId3" cstate="print"/>
          <a:srcRect/>
          <a:stretch>
            <a:fillRect/>
          </a:stretch>
        </p:blipFill>
        <p:spPr bwMode="auto">
          <a:xfrm>
            <a:off x="1600200" y="1905000"/>
            <a:ext cx="5333999" cy="4038600"/>
          </a:xfrm>
          <a:prstGeom prst="rect">
            <a:avLst/>
          </a:prstGeom>
          <a:noFill/>
          <a:ln w="9525">
            <a:noFill/>
            <a:miter lim="800000"/>
            <a:headEnd/>
            <a:tailEnd/>
          </a:ln>
          <a:effectLst/>
        </p:spPr>
      </p:pic>
      <p:pic>
        <p:nvPicPr>
          <p:cNvPr id="4" name="~PP346.WAV">
            <a:hlinkClick r:id="" action="ppaction://media"/>
          </p:cNvPr>
          <p:cNvPicPr>
            <a:picLocks noRot="1" noChangeAspect="1"/>
          </p:cNvPicPr>
          <p:nvPr>
            <a:wavAudioFile r:embed="rId1" name="~PP346.WAV"/>
          </p:nvPr>
        </p:nvPicPr>
        <p:blipFill>
          <a:blip r:embed="rId4"/>
          <a:stretch>
            <a:fillRect/>
          </a:stretch>
        </p:blipFill>
        <p:spPr>
          <a:xfrm>
            <a:off x="8696325" y="6410325"/>
            <a:ext cx="304800" cy="304800"/>
          </a:xfrm>
          <a:prstGeom prst="rect">
            <a:avLst/>
          </a:prstGeom>
        </p:spPr>
      </p:pic>
    </p:spTree>
  </p:cSld>
  <p:clrMapOvr>
    <a:masterClrMapping/>
  </p:clrMapOvr>
  <p:transition advTm="1171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4000" dirty="0" smtClean="0">
                <a:cs typeface="B Yagut" pitchFamily="2" charset="-78"/>
              </a:rPr>
              <a:t>تعریف مورد مشکوک به میکروسفالی</a:t>
            </a:r>
            <a:endParaRPr lang="en-US" sz="4000" dirty="0">
              <a:cs typeface="B Yagut" pitchFamily="2" charset="-78"/>
            </a:endParaRPr>
          </a:p>
        </p:txBody>
      </p:sp>
      <p:sp>
        <p:nvSpPr>
          <p:cNvPr id="3" name="Content Placeholder 2"/>
          <p:cNvSpPr>
            <a:spLocks noGrp="1"/>
          </p:cNvSpPr>
          <p:nvPr>
            <p:ph idx="1"/>
          </p:nvPr>
        </p:nvSpPr>
        <p:spPr/>
        <p:txBody>
          <a:bodyPr>
            <a:normAutofit/>
          </a:bodyPr>
          <a:lstStyle/>
          <a:p>
            <a:pPr algn="r">
              <a:lnSpc>
                <a:spcPct val="200000"/>
              </a:lnSpc>
              <a:buNone/>
            </a:pPr>
            <a:r>
              <a:rPr lang="fa-IR" sz="2800" dirty="0" smtClean="0">
                <a:cs typeface="B Yagut" pitchFamily="2" charset="-78"/>
              </a:rPr>
              <a:t>نوزاد زنده با سن کمتر از 37 هفته و اندازه محیط دور سر کمتر از3     درصد در منحنی فنتون .</a:t>
            </a:r>
          </a:p>
        </p:txBody>
      </p:sp>
      <p:pic>
        <p:nvPicPr>
          <p:cNvPr id="4" name="~PP3904.WAV">
            <a:hlinkClick r:id="" action="ppaction://media"/>
          </p:cNvPr>
          <p:cNvPicPr>
            <a:picLocks noRot="1" noChangeAspect="1"/>
          </p:cNvPicPr>
          <p:nvPr>
            <a:wavAudioFile r:embed="rId1" name="~PP3904.WAV"/>
          </p:nvPr>
        </p:nvPicPr>
        <p:blipFill>
          <a:blip r:embed="rId3"/>
          <a:stretch>
            <a:fillRect/>
          </a:stretch>
        </p:blipFill>
        <p:spPr>
          <a:xfrm>
            <a:off x="8696325" y="6410325"/>
            <a:ext cx="304800" cy="304800"/>
          </a:xfrm>
          <a:prstGeom prst="rect">
            <a:avLst/>
          </a:prstGeom>
        </p:spPr>
      </p:pic>
    </p:spTree>
  </p:cSld>
  <p:clrMapOvr>
    <a:masterClrMapping/>
  </p:clrMapOvr>
  <p:transition advTm="1168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4000" dirty="0" smtClean="0">
                <a:cs typeface="B Yagut" pitchFamily="2" charset="-78"/>
              </a:rPr>
              <a:t>تعریف مورد تایید شده میکروسفالی</a:t>
            </a:r>
            <a:endParaRPr lang="en-US" sz="4000" dirty="0">
              <a:cs typeface="B Yagut" pitchFamily="2" charset="-78"/>
            </a:endParaRPr>
          </a:p>
        </p:txBody>
      </p:sp>
      <p:sp>
        <p:nvSpPr>
          <p:cNvPr id="3" name="Content Placeholder 2"/>
          <p:cNvSpPr>
            <a:spLocks noGrp="1"/>
          </p:cNvSpPr>
          <p:nvPr>
            <p:ph idx="1"/>
          </p:nvPr>
        </p:nvSpPr>
        <p:spPr/>
        <p:txBody>
          <a:bodyPr>
            <a:normAutofit/>
          </a:bodyPr>
          <a:lstStyle/>
          <a:p>
            <a:pPr algn="r">
              <a:lnSpc>
                <a:spcPct val="200000"/>
              </a:lnSpc>
              <a:buNone/>
            </a:pPr>
            <a:r>
              <a:rPr lang="fa-IR" sz="2800" dirty="0" smtClean="0">
                <a:cs typeface="B Yagut" pitchFamily="2" charset="-78"/>
              </a:rPr>
              <a:t> نوزاد زنده متولد شده با هر سن بارداری که بعنوان مورد مشکوک به زیکا و همراه با علائم میکروسفالی بوده  درنوزاد یا مادر </a:t>
            </a:r>
            <a:r>
              <a:rPr lang="en-US" sz="2800" dirty="0" smtClean="0">
                <a:cs typeface="B Yagut" pitchFamily="2" charset="-78"/>
              </a:rPr>
              <a:t>.</a:t>
            </a:r>
            <a:r>
              <a:rPr lang="fa-IR" sz="2800" dirty="0" smtClean="0">
                <a:cs typeface="B Yagut" pitchFamily="2" charset="-78"/>
              </a:rPr>
              <a:t>شناسایی گردیده است</a:t>
            </a:r>
            <a:endParaRPr lang="en-US" sz="2800" dirty="0">
              <a:cs typeface="B Yagut" pitchFamily="2" charset="-78"/>
            </a:endParaRPr>
          </a:p>
        </p:txBody>
      </p:sp>
      <p:pic>
        <p:nvPicPr>
          <p:cNvPr id="4" name="~PP3395.WAV">
            <a:hlinkClick r:id="" action="ppaction://media"/>
          </p:cNvPr>
          <p:cNvPicPr>
            <a:picLocks noRot="1" noChangeAspect="1"/>
          </p:cNvPicPr>
          <p:nvPr>
            <a:wavAudioFile r:embed="rId1" name="~PP3395.WAV"/>
          </p:nvPr>
        </p:nvPicPr>
        <p:blipFill>
          <a:blip r:embed="rId3"/>
          <a:stretch>
            <a:fillRect/>
          </a:stretch>
        </p:blipFill>
        <p:spPr>
          <a:xfrm>
            <a:off x="8696325" y="6410325"/>
            <a:ext cx="304800" cy="304800"/>
          </a:xfrm>
          <a:prstGeom prst="rect">
            <a:avLst/>
          </a:prstGeom>
        </p:spPr>
      </p:pic>
    </p:spTree>
  </p:cSld>
  <p:clrMapOvr>
    <a:masterClrMapping/>
  </p:clrMapOvr>
  <p:transition advTm="1580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fa-IR" sz="4000" b="1" dirty="0" smtClean="0">
                <a:cs typeface="B Yagut" pitchFamily="2" charset="-78"/>
              </a:rPr>
              <a:t/>
            </a:r>
            <a:br>
              <a:rPr lang="fa-IR" sz="4000" b="1" dirty="0" smtClean="0">
                <a:cs typeface="B Yagut" pitchFamily="2" charset="-78"/>
              </a:rPr>
            </a:br>
            <a:r>
              <a:rPr lang="fa-IR" sz="4000" b="1" dirty="0" smtClean="0">
                <a:cs typeface="B Yagut" pitchFamily="2" charset="-78"/>
              </a:rPr>
              <a:t>سندرم گیلن باره</a:t>
            </a:r>
            <a:br>
              <a:rPr lang="fa-IR" sz="4000" b="1" dirty="0" smtClean="0">
                <a:cs typeface="B Yagut" pitchFamily="2" charset="-78"/>
              </a:rPr>
            </a:br>
            <a:endParaRPr lang="en-US" sz="4000" b="1" dirty="0">
              <a:cs typeface="B Yagut" pitchFamily="2" charset="-78"/>
            </a:endParaRPr>
          </a:p>
        </p:txBody>
      </p:sp>
      <p:sp>
        <p:nvSpPr>
          <p:cNvPr id="3" name="Content Placeholder 2"/>
          <p:cNvSpPr>
            <a:spLocks noGrp="1"/>
          </p:cNvSpPr>
          <p:nvPr>
            <p:ph idx="1"/>
          </p:nvPr>
        </p:nvSpPr>
        <p:spPr/>
        <p:txBody>
          <a:bodyPr>
            <a:noAutofit/>
          </a:bodyPr>
          <a:lstStyle/>
          <a:p>
            <a:pPr algn="r">
              <a:lnSpc>
                <a:spcPct val="200000"/>
              </a:lnSpc>
              <a:buNone/>
            </a:pPr>
            <a:r>
              <a:rPr lang="fa-IR" sz="2400" dirty="0" smtClean="0">
                <a:cs typeface="B Yagut" pitchFamily="2" charset="-78"/>
              </a:rPr>
              <a:t>سندرم گیلن باره یک حالت نادری می باشد که در آن سیستم ایمنی فرد به </a:t>
            </a:r>
            <a:r>
              <a:rPr lang="en-US" sz="2400" dirty="0" smtClean="0">
                <a:cs typeface="B Yagut" pitchFamily="2" charset="-78"/>
              </a:rPr>
              <a:t> </a:t>
            </a:r>
            <a:r>
              <a:rPr lang="fa-IR" sz="2400" dirty="0" smtClean="0">
                <a:cs typeface="B Yagut" pitchFamily="2" charset="-78"/>
              </a:rPr>
              <a:t>اعصاب محیطی حمله می کند.در این سندرم اعصابی که حرکات عضلات را کنترل می کنند .و ازجمله اعصاب مربوط به احساس درد ،درجه حرارت و لمس درگیر می شوند.این مسئله می تواند باعث از دست دادن حس و لمس در دست ها و پاها گردد. </a:t>
            </a:r>
            <a:endParaRPr lang="en-US" sz="2400" dirty="0" smtClean="0">
              <a:cs typeface="B Yagut" pitchFamily="2" charset="-78"/>
            </a:endParaRPr>
          </a:p>
          <a:p>
            <a:pPr algn="r">
              <a:lnSpc>
                <a:spcPct val="200000"/>
              </a:lnSpc>
              <a:buNone/>
            </a:pPr>
            <a:r>
              <a:rPr lang="en-US" sz="2400" dirty="0" smtClean="0">
                <a:cs typeface="B Yagut" pitchFamily="2" charset="-78"/>
              </a:rPr>
              <a:t> </a:t>
            </a:r>
            <a:r>
              <a:rPr lang="fa-IR" sz="2400" dirty="0" smtClean="0">
                <a:cs typeface="B Yagut" pitchFamily="2" charset="-78"/>
              </a:rPr>
              <a:t> </a:t>
            </a:r>
          </a:p>
        </p:txBody>
      </p:sp>
      <p:pic>
        <p:nvPicPr>
          <p:cNvPr id="4" name="~PP707.WAV">
            <a:hlinkClick r:id="" action="ppaction://media"/>
          </p:cNvPr>
          <p:cNvPicPr>
            <a:picLocks noRot="1" noChangeAspect="1"/>
          </p:cNvPicPr>
          <p:nvPr>
            <a:wavAudioFile r:embed="rId1" name="~PP707.WAV"/>
          </p:nvPr>
        </p:nvPicPr>
        <p:blipFill>
          <a:blip r:embed="rId3"/>
          <a:stretch>
            <a:fillRect/>
          </a:stretch>
        </p:blipFill>
        <p:spPr>
          <a:xfrm>
            <a:off x="8696325" y="6410325"/>
            <a:ext cx="304800" cy="304800"/>
          </a:xfrm>
          <a:prstGeom prst="rect">
            <a:avLst/>
          </a:prstGeom>
        </p:spPr>
      </p:pic>
    </p:spTree>
  </p:cSld>
  <p:clrMapOvr>
    <a:masterClrMapping/>
  </p:clrMapOvr>
  <p:transition advTm="2591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4000" b="1" dirty="0" smtClean="0">
                <a:cs typeface="B Yagut" pitchFamily="2" charset="-78"/>
              </a:rPr>
              <a:t>در بهترین حالت</a:t>
            </a:r>
            <a:endParaRPr lang="en-US" sz="4000" b="1" dirty="0">
              <a:cs typeface="B Yagut" pitchFamily="2" charset="-78"/>
            </a:endParaRPr>
          </a:p>
        </p:txBody>
      </p:sp>
      <p:sp>
        <p:nvSpPr>
          <p:cNvPr id="3" name="Content Placeholder 2"/>
          <p:cNvSpPr>
            <a:spLocks noGrp="1"/>
          </p:cNvSpPr>
          <p:nvPr>
            <p:ph idx="1"/>
          </p:nvPr>
        </p:nvSpPr>
        <p:spPr/>
        <p:txBody>
          <a:bodyPr>
            <a:normAutofit/>
          </a:bodyPr>
          <a:lstStyle/>
          <a:p>
            <a:pPr algn="r">
              <a:lnSpc>
                <a:spcPct val="200000"/>
              </a:lnSpc>
              <a:buNone/>
            </a:pPr>
            <a:r>
              <a:rPr lang="fa-IR" sz="2400" dirty="0" smtClean="0">
                <a:cs typeface="B Yagut" pitchFamily="2" charset="-78"/>
              </a:rPr>
              <a:t>حدود 3 تا 5 درصد افراد مبتلا  به گیلن باره بعلت عوارض ناشی   از بیماری از قبیل فلج عضلات تنفسی، عفونت خونی،توقف قلبی فوت می نمایند. علت این سندرم همیشه مشخص نیست اما بطور غالب بدنبال عفونت </a:t>
            </a:r>
            <a:r>
              <a:rPr lang="fa-IR" sz="2000" dirty="0" smtClean="0">
                <a:cs typeface="B Yagut" pitchFamily="2" charset="-78"/>
              </a:rPr>
              <a:t>ناشی ازویروسها و در موارد کمتر بدنبال جراحی یا تروما اتفاق می افتد</a:t>
            </a:r>
            <a:r>
              <a:rPr lang="fa-IR" sz="2400" dirty="0" smtClean="0">
                <a:cs typeface="B Yagut" pitchFamily="2" charset="-78"/>
              </a:rPr>
              <a:t>.</a:t>
            </a:r>
            <a:endParaRPr lang="en-US" sz="2400" dirty="0">
              <a:cs typeface="B Yagut" pitchFamily="2" charset="-78"/>
            </a:endParaRPr>
          </a:p>
        </p:txBody>
      </p:sp>
      <p:pic>
        <p:nvPicPr>
          <p:cNvPr id="4" name="~PP2022.WAV">
            <a:hlinkClick r:id="" action="ppaction://media"/>
          </p:cNvPr>
          <p:cNvPicPr>
            <a:picLocks noRot="1" noChangeAspect="1"/>
          </p:cNvPicPr>
          <p:nvPr>
            <a:wavAudioFile r:embed="rId1" name="~PP2022.WAV"/>
          </p:nvPr>
        </p:nvPicPr>
        <p:blipFill>
          <a:blip r:embed="rId3"/>
          <a:stretch>
            <a:fillRect/>
          </a:stretch>
        </p:blipFill>
        <p:spPr>
          <a:xfrm>
            <a:off x="8696325" y="6410325"/>
            <a:ext cx="304800" cy="304800"/>
          </a:xfrm>
          <a:prstGeom prst="rect">
            <a:avLst/>
          </a:prstGeom>
        </p:spPr>
      </p:pic>
    </p:spTree>
  </p:cSld>
  <p:clrMapOvr>
    <a:masterClrMapping/>
  </p:clrMapOvr>
  <p:transition advTm="2581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4000" b="1" dirty="0" smtClean="0">
                <a:cs typeface="B Yagut" pitchFamily="2" charset="-78"/>
              </a:rPr>
              <a:t>مبتلایان به گیلن باره </a:t>
            </a:r>
            <a:endParaRPr lang="en-US" sz="4000" b="1" dirty="0">
              <a:cs typeface="B Yagut" pitchFamily="2" charset="-78"/>
            </a:endParaRPr>
          </a:p>
        </p:txBody>
      </p:sp>
      <p:pic>
        <p:nvPicPr>
          <p:cNvPr id="4098" name="Picture 2"/>
          <p:cNvPicPr>
            <a:picLocks noGrp="1" noChangeAspect="1" noChangeArrowheads="1"/>
          </p:cNvPicPr>
          <p:nvPr>
            <p:ph idx="1"/>
          </p:nvPr>
        </p:nvPicPr>
        <p:blipFill>
          <a:blip r:embed="rId3" cstate="print"/>
          <a:srcRect/>
          <a:stretch>
            <a:fillRect/>
          </a:stretch>
        </p:blipFill>
        <p:spPr bwMode="auto">
          <a:xfrm>
            <a:off x="2133600" y="1981200"/>
            <a:ext cx="5791200" cy="3581400"/>
          </a:xfrm>
          <a:prstGeom prst="rect">
            <a:avLst/>
          </a:prstGeom>
          <a:noFill/>
          <a:ln w="9525">
            <a:noFill/>
            <a:miter lim="800000"/>
            <a:headEnd/>
            <a:tailEnd/>
          </a:ln>
          <a:effectLst/>
        </p:spPr>
      </p:pic>
      <p:pic>
        <p:nvPicPr>
          <p:cNvPr id="4" name="~PP1299.WAV">
            <a:hlinkClick r:id="" action="ppaction://media"/>
          </p:cNvPr>
          <p:cNvPicPr>
            <a:picLocks noRot="1" noChangeAspect="1"/>
          </p:cNvPicPr>
          <p:nvPr>
            <a:wavAudioFile r:embed="rId1" name="~PP1299.WAV"/>
          </p:nvPr>
        </p:nvPicPr>
        <p:blipFill>
          <a:blip r:embed="rId4"/>
          <a:stretch>
            <a:fillRect/>
          </a:stretch>
        </p:blipFill>
        <p:spPr>
          <a:xfrm>
            <a:off x="8696325" y="6410325"/>
            <a:ext cx="304800" cy="304800"/>
          </a:xfrm>
          <a:prstGeom prst="rect">
            <a:avLst/>
          </a:prstGeom>
        </p:spPr>
      </p:pic>
    </p:spTree>
  </p:cSld>
  <p:clrMapOvr>
    <a:masterClrMapping/>
  </p:clrMapOvr>
  <p:transition advTm="741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4000" b="1" dirty="0" smtClean="0">
                <a:cs typeface="B Yagut" pitchFamily="2" charset="-78"/>
              </a:rPr>
              <a:t>مراقبت زیکا</a:t>
            </a:r>
            <a:endParaRPr lang="en-US" sz="4000" b="1" dirty="0">
              <a:cs typeface="B Yagut" pitchFamily="2" charset="-78"/>
            </a:endParaRPr>
          </a:p>
        </p:txBody>
      </p:sp>
      <p:sp>
        <p:nvSpPr>
          <p:cNvPr id="3" name="Content Placeholder 2"/>
          <p:cNvSpPr>
            <a:spLocks noGrp="1"/>
          </p:cNvSpPr>
          <p:nvPr>
            <p:ph idx="1"/>
          </p:nvPr>
        </p:nvSpPr>
        <p:spPr/>
        <p:txBody>
          <a:bodyPr>
            <a:normAutofit/>
          </a:bodyPr>
          <a:lstStyle/>
          <a:p>
            <a:pPr algn="r">
              <a:lnSpc>
                <a:spcPct val="200000"/>
              </a:lnSpc>
              <a:buNone/>
            </a:pPr>
            <a:r>
              <a:rPr lang="fa-IR" sz="2800" dirty="0" smtClean="0">
                <a:cs typeface="B Yagut" pitchFamily="2" charset="-78"/>
              </a:rPr>
              <a:t>-کاهش انتقال ویروس زیکا و بیماری ناشی ازآن در جمعیت انسانی </a:t>
            </a:r>
          </a:p>
          <a:p>
            <a:pPr algn="r">
              <a:lnSpc>
                <a:spcPct val="200000"/>
              </a:lnSpc>
              <a:buNone/>
            </a:pPr>
            <a:r>
              <a:rPr lang="en-US" sz="2800" dirty="0" smtClean="0">
                <a:cs typeface="B Yagut" pitchFamily="2" charset="-78"/>
              </a:rPr>
              <a:t>(</a:t>
            </a:r>
            <a:r>
              <a:rPr lang="fa-IR" sz="2800" dirty="0" smtClean="0">
                <a:cs typeface="B Yagut" pitchFamily="2" charset="-78"/>
              </a:rPr>
              <a:t>-کاهش انتقال ویروس زیکا توسط حشرات ناقل (</a:t>
            </a:r>
            <a:r>
              <a:rPr lang="fa-IR" sz="2400" dirty="0" smtClean="0">
                <a:cs typeface="B Yagut" pitchFamily="2" charset="-78"/>
              </a:rPr>
              <a:t>از جمله پشه ائدس</a:t>
            </a:r>
            <a:endParaRPr lang="fa-IR" sz="2800" dirty="0" smtClean="0">
              <a:cs typeface="B Yagut" pitchFamily="2" charset="-78"/>
            </a:endParaRPr>
          </a:p>
          <a:p>
            <a:pPr algn="r">
              <a:lnSpc>
                <a:spcPct val="200000"/>
              </a:lnSpc>
              <a:buNone/>
            </a:pPr>
            <a:r>
              <a:rPr lang="fa-IR" sz="2800" dirty="0" smtClean="0">
                <a:cs typeface="B Yagut" pitchFamily="2" charset="-78"/>
              </a:rPr>
              <a:t>- کاهش تماس حشرات ناقل با جمعیت انسانی</a:t>
            </a:r>
          </a:p>
          <a:p>
            <a:pPr algn="r">
              <a:lnSpc>
                <a:spcPct val="200000"/>
              </a:lnSpc>
              <a:buNone/>
            </a:pPr>
            <a:r>
              <a:rPr lang="fa-IR" sz="2800" dirty="0" smtClean="0">
                <a:cs typeface="B Yagut" pitchFamily="2" charset="-78"/>
              </a:rPr>
              <a:t>- کاهش /حذف حشرات ناقل (از جمله پشه آئدس)</a:t>
            </a:r>
          </a:p>
        </p:txBody>
      </p:sp>
      <p:pic>
        <p:nvPicPr>
          <p:cNvPr id="4" name="~PP2700.WAV">
            <a:hlinkClick r:id="" action="ppaction://media"/>
          </p:cNvPr>
          <p:cNvPicPr>
            <a:picLocks noRot="1" noChangeAspect="1"/>
          </p:cNvPicPr>
          <p:nvPr>
            <a:wavAudioFile r:embed="rId1" name="~PP2700.WAV"/>
          </p:nvPr>
        </p:nvPicPr>
        <p:blipFill>
          <a:blip r:embed="rId3"/>
          <a:stretch>
            <a:fillRect/>
          </a:stretch>
        </p:blipFill>
        <p:spPr>
          <a:xfrm>
            <a:off x="8696325" y="6410325"/>
            <a:ext cx="304800" cy="304800"/>
          </a:xfrm>
          <a:prstGeom prst="rect">
            <a:avLst/>
          </a:prstGeom>
        </p:spPr>
      </p:pic>
    </p:spTree>
  </p:cSld>
  <p:clrMapOvr>
    <a:masterClrMapping/>
  </p:clrMapOvr>
  <p:transition advTm="3817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4000" b="1" dirty="0" smtClean="0">
                <a:cs typeface="B Yagut" pitchFamily="2" charset="-78"/>
              </a:rPr>
              <a:t>مراقبت زیکا</a:t>
            </a:r>
            <a:endParaRPr lang="fa-IR" sz="4000" dirty="0"/>
          </a:p>
        </p:txBody>
      </p:sp>
      <p:sp>
        <p:nvSpPr>
          <p:cNvPr id="3" name="Content Placeholder 2"/>
          <p:cNvSpPr>
            <a:spLocks noGrp="1"/>
          </p:cNvSpPr>
          <p:nvPr>
            <p:ph idx="1"/>
          </p:nvPr>
        </p:nvSpPr>
        <p:spPr>
          <a:xfrm>
            <a:off x="457200" y="1600201"/>
            <a:ext cx="8229600" cy="4419600"/>
          </a:xfrm>
        </p:spPr>
        <p:txBody>
          <a:bodyPr>
            <a:normAutofit/>
          </a:bodyPr>
          <a:lstStyle/>
          <a:p>
            <a:pPr algn="r">
              <a:lnSpc>
                <a:spcPct val="210000"/>
              </a:lnSpc>
              <a:buNone/>
            </a:pPr>
            <a:r>
              <a:rPr lang="fa-IR" sz="2800" dirty="0" smtClean="0">
                <a:cs typeface="B Yagut" pitchFamily="2" charset="-78"/>
              </a:rPr>
              <a:t>-پیشگیری از انتشار و گسترش بیماری در کشور</a:t>
            </a:r>
            <a:endParaRPr lang="en-US" sz="2800" dirty="0" smtClean="0">
              <a:cs typeface="B Yagut" pitchFamily="2" charset="-78"/>
            </a:endParaRPr>
          </a:p>
          <a:p>
            <a:pPr algn="r">
              <a:lnSpc>
                <a:spcPct val="210000"/>
              </a:lnSpc>
              <a:buNone/>
            </a:pPr>
            <a:r>
              <a:rPr lang="fa-IR" sz="2800" dirty="0" smtClean="0">
                <a:cs typeface="B Yagut" pitchFamily="2" charset="-78"/>
              </a:rPr>
              <a:t>- شناسایی و تعیین جنبه های اپیدمیولوژیک و بالینی بیماری</a:t>
            </a:r>
          </a:p>
          <a:p>
            <a:pPr algn="r">
              <a:lnSpc>
                <a:spcPct val="210000"/>
              </a:lnSpc>
              <a:buNone/>
            </a:pPr>
            <a:r>
              <a:rPr lang="fa-IR" sz="2800" dirty="0" smtClean="0">
                <a:cs typeface="B Yagut" pitchFamily="2" charset="-78"/>
              </a:rPr>
              <a:t>- پایش روند بیماری و تشخیص طغیانهای ناشی از آن</a:t>
            </a:r>
          </a:p>
          <a:p>
            <a:pPr algn="r">
              <a:lnSpc>
                <a:spcPct val="210000"/>
              </a:lnSpc>
              <a:buNone/>
            </a:pPr>
            <a:r>
              <a:rPr lang="fa-IR" sz="2800" dirty="0" smtClean="0">
                <a:cs typeface="B Yagut" pitchFamily="2" charset="-78"/>
              </a:rPr>
              <a:t>- بررسی و تعیین نحوه انتقال بیماری در کشور(در صورت وقوع</a:t>
            </a:r>
          </a:p>
          <a:p>
            <a:pPr>
              <a:lnSpc>
                <a:spcPct val="210000"/>
              </a:lnSpc>
            </a:pPr>
            <a:endParaRPr lang="fa-IR" sz="2800"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cs typeface="B Yagut" pitchFamily="2" charset="-78"/>
              </a:rPr>
              <a:t>( </a:t>
            </a:r>
            <a:r>
              <a:rPr lang="en-US" sz="4000" b="1" dirty="0" smtClean="0">
                <a:cs typeface="B Yagut" pitchFamily="2" charset="-78"/>
              </a:rPr>
              <a:t>DEET</a:t>
            </a:r>
            <a:r>
              <a:rPr lang="fa-IR" sz="4000" b="1" dirty="0" smtClean="0">
                <a:cs typeface="B Yagut" pitchFamily="2" charset="-78"/>
              </a:rPr>
              <a:t>ماده مبارزه با پشه آئدس لاروکش(</a:t>
            </a:r>
            <a:endParaRPr lang="en-US" sz="4000" b="1" dirty="0">
              <a:cs typeface="B Yagut" pitchFamily="2" charset="-78"/>
            </a:endParaRPr>
          </a:p>
        </p:txBody>
      </p:sp>
      <p:sp>
        <p:nvSpPr>
          <p:cNvPr id="3" name="Content Placeholder 2"/>
          <p:cNvSpPr>
            <a:spLocks noGrp="1"/>
          </p:cNvSpPr>
          <p:nvPr>
            <p:ph idx="1"/>
          </p:nvPr>
        </p:nvSpPr>
        <p:spPr/>
        <p:txBody>
          <a:bodyPr>
            <a:normAutofit/>
          </a:bodyPr>
          <a:lstStyle/>
          <a:p>
            <a:pPr algn="r">
              <a:lnSpc>
                <a:spcPct val="200000"/>
              </a:lnSpc>
              <a:buNone/>
            </a:pPr>
            <a:r>
              <a:rPr lang="fa-IR" sz="2400" dirty="0" smtClean="0">
                <a:cs typeface="B Yagut" pitchFamily="2" charset="-78"/>
              </a:rPr>
              <a:t>آموزش کافی و مناسب به استفاده  کنندگان باالخص کودکان و افراد بیمار و مسن مورد  توجه داده شود.توجه به عوارض و سایر مشکلات  ناشی از این مواد ضروری می باشد .در طی طغیانها ممکن است نیاز به اسپری کردن مواد حشره کش در فضای آزاد باشد. همچنین ممکن است از مواد </a:t>
            </a:r>
            <a:r>
              <a:rPr lang="en-US" sz="2400" dirty="0" smtClean="0">
                <a:cs typeface="B Yagut" pitchFamily="2" charset="-78"/>
              </a:rPr>
              <a:t>.</a:t>
            </a:r>
            <a:r>
              <a:rPr lang="fa-IR" sz="2400" dirty="0" smtClean="0">
                <a:cs typeface="B Yagut" pitchFamily="2" charset="-78"/>
              </a:rPr>
              <a:t>در ظروف بزرگ آب و یا آبهای آزاد استفاده شود</a:t>
            </a:r>
            <a:endParaRPr lang="en-US" sz="2400" dirty="0">
              <a:cs typeface="B Yagut" pitchFamily="2" charset="-78"/>
            </a:endParaRPr>
          </a:p>
        </p:txBody>
      </p:sp>
      <p:pic>
        <p:nvPicPr>
          <p:cNvPr id="4" name="~PP2057.WAV">
            <a:hlinkClick r:id="" action="ppaction://media"/>
          </p:cNvPr>
          <p:cNvPicPr>
            <a:picLocks noRot="1" noChangeAspect="1"/>
          </p:cNvPicPr>
          <p:nvPr>
            <a:wavAudioFile r:embed="rId1" name="~PP2057.WAV"/>
          </p:nvPr>
        </p:nvPicPr>
        <p:blipFill>
          <a:blip r:embed="rId3"/>
          <a:stretch>
            <a:fillRect/>
          </a:stretch>
        </p:blipFill>
        <p:spPr>
          <a:xfrm>
            <a:off x="8696325" y="6410325"/>
            <a:ext cx="304800" cy="304800"/>
          </a:xfrm>
          <a:prstGeom prst="rect">
            <a:avLst/>
          </a:prstGeom>
        </p:spPr>
      </p:pic>
    </p:spTree>
  </p:cSld>
  <p:clrMapOvr>
    <a:masterClrMapping/>
  </p:clrMapOvr>
  <p:transition advTm="3206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normAutofit/>
          </a:bodyPr>
          <a:lstStyle/>
          <a:p>
            <a:r>
              <a:rPr lang="fa-IR" sz="4000" b="1" dirty="0" smtClean="0">
                <a:cs typeface="B Yagut" pitchFamily="2" charset="-78"/>
              </a:rPr>
              <a:t>نتیجه گیری </a:t>
            </a:r>
            <a:endParaRPr lang="en-US" sz="4000" b="1" dirty="0" smtClean="0">
              <a:cs typeface="B Yagut" pitchFamily="2" charset="-78"/>
            </a:endParaRPr>
          </a:p>
        </p:txBody>
      </p:sp>
      <p:sp>
        <p:nvSpPr>
          <p:cNvPr id="43011" name="Content Placeholder 2"/>
          <p:cNvSpPr>
            <a:spLocks noGrp="1"/>
          </p:cNvSpPr>
          <p:nvPr>
            <p:ph idx="1"/>
          </p:nvPr>
        </p:nvSpPr>
        <p:spPr/>
        <p:txBody>
          <a:bodyPr>
            <a:noAutofit/>
          </a:bodyPr>
          <a:lstStyle/>
          <a:p>
            <a:pPr algn="r">
              <a:lnSpc>
                <a:spcPct val="200000"/>
              </a:lnSpc>
              <a:buFont typeface="Arial" pitchFamily="34" charset="0"/>
              <a:buNone/>
            </a:pPr>
            <a:r>
              <a:rPr lang="fa-IR" sz="2000" b="1" dirty="0" smtClean="0">
                <a:solidFill>
                  <a:srgbClr val="FF0000"/>
                </a:solidFill>
                <a:cs typeface="B Yagut" pitchFamily="2" charset="-78"/>
              </a:rPr>
              <a:t>ناقل زیکا- </a:t>
            </a:r>
            <a:r>
              <a:rPr lang="fa-IR" sz="2000" dirty="0" smtClean="0">
                <a:cs typeface="B Yagut" pitchFamily="2" charset="-78"/>
              </a:rPr>
              <a:t>پشه آئدس می باشد</a:t>
            </a:r>
          </a:p>
          <a:p>
            <a:pPr algn="r">
              <a:lnSpc>
                <a:spcPct val="200000"/>
              </a:lnSpc>
              <a:buFont typeface="Arial" pitchFamily="34" charset="0"/>
              <a:buNone/>
            </a:pPr>
            <a:r>
              <a:rPr lang="fa-IR" sz="2000" b="1" dirty="0" smtClean="0">
                <a:solidFill>
                  <a:srgbClr val="FF0000"/>
                </a:solidFill>
                <a:cs typeface="B Yagut" pitchFamily="2" charset="-78"/>
              </a:rPr>
              <a:t>پیشگیری اززیکا.</a:t>
            </a:r>
            <a:r>
              <a:rPr lang="fa-IR" sz="2000" dirty="0" smtClean="0">
                <a:cs typeface="B Yagut" pitchFamily="2" charset="-78"/>
              </a:rPr>
              <a:t>کاهش انتقال ویروس در جمعیت انسانی -کاهش انتقال ویروس ا توسط حشرات ناقل.</a:t>
            </a:r>
          </a:p>
          <a:p>
            <a:pPr algn="r">
              <a:lnSpc>
                <a:spcPct val="200000"/>
              </a:lnSpc>
              <a:buNone/>
            </a:pPr>
            <a:r>
              <a:rPr lang="fa-IR" sz="2000" b="1" dirty="0" smtClean="0">
                <a:solidFill>
                  <a:srgbClr val="FF0000"/>
                </a:solidFill>
                <a:cs typeface="B Yagut" pitchFamily="2" charset="-78"/>
              </a:rPr>
              <a:t>سندرم گیلن باره </a:t>
            </a:r>
            <a:r>
              <a:rPr lang="fa-IR" sz="2000" dirty="0" smtClean="0">
                <a:cs typeface="B Yagut" pitchFamily="2" charset="-78"/>
              </a:rPr>
              <a:t>یک حالت نادری می باشد که در آن سیستم ایمنی فرد به </a:t>
            </a:r>
            <a:r>
              <a:rPr lang="en-US" sz="2000" dirty="0" smtClean="0">
                <a:cs typeface="B Yagut" pitchFamily="2" charset="-78"/>
              </a:rPr>
              <a:t> </a:t>
            </a:r>
            <a:r>
              <a:rPr lang="fa-IR" sz="2000" dirty="0" smtClean="0">
                <a:cs typeface="B Yagut" pitchFamily="2" charset="-78"/>
              </a:rPr>
              <a:t>اعصاب محیطی حمله می کند.</a:t>
            </a:r>
          </a:p>
          <a:p>
            <a:pPr algn="r">
              <a:lnSpc>
                <a:spcPct val="200000"/>
              </a:lnSpc>
              <a:buNone/>
            </a:pPr>
            <a:r>
              <a:rPr lang="fa-IR" sz="2000" b="1" dirty="0" smtClean="0">
                <a:solidFill>
                  <a:srgbClr val="FF0000"/>
                </a:solidFill>
                <a:cs typeface="B Yagut" pitchFamily="2" charset="-78"/>
              </a:rPr>
              <a:t>میکروسفالی</a:t>
            </a:r>
            <a:r>
              <a:rPr lang="fa-IR" sz="2000" dirty="0" smtClean="0">
                <a:cs typeface="B Yagut" pitchFamily="2" charset="-78"/>
              </a:rPr>
              <a:t> حالتی می باشد ،که محیطی دورسر نوزاد از حد نرمال کمتر باشد </a:t>
            </a:r>
            <a:r>
              <a:rPr lang="en-US" sz="2000" dirty="0" smtClean="0">
                <a:cs typeface="B Yagut" pitchFamily="2" charset="-78"/>
              </a:rPr>
              <a:t>.</a:t>
            </a:r>
            <a:r>
              <a:rPr lang="fa-IR" sz="2000" dirty="0" smtClean="0">
                <a:cs typeface="B Yagut" pitchFamily="2" charset="-78"/>
              </a:rPr>
              <a:t> </a:t>
            </a:r>
          </a:p>
          <a:p>
            <a:pPr algn="r">
              <a:lnSpc>
                <a:spcPct val="200000"/>
              </a:lnSpc>
              <a:buFont typeface="Arial" pitchFamily="34" charset="0"/>
              <a:buNone/>
            </a:pPr>
            <a:endParaRPr lang="fa-IR" sz="2000" dirty="0" smtClean="0">
              <a:cs typeface="B Yagut" pitchFamily="2" charset="-78"/>
            </a:endParaRPr>
          </a:p>
          <a:p>
            <a:pPr algn="r">
              <a:lnSpc>
                <a:spcPct val="200000"/>
              </a:lnSpc>
              <a:buFont typeface="Arial" pitchFamily="34" charset="0"/>
              <a:buNone/>
            </a:pPr>
            <a:r>
              <a:rPr lang="fa-IR" sz="2000" dirty="0" smtClean="0">
                <a:cs typeface="B Yagut" pitchFamily="2" charset="-78"/>
              </a:rPr>
              <a:t> </a:t>
            </a:r>
            <a:endParaRPr lang="en-US" sz="2000" dirty="0" smtClean="0">
              <a:cs typeface="B Yagut" pitchFamily="2" charset="-78"/>
            </a:endParaRPr>
          </a:p>
        </p:txBody>
      </p:sp>
      <p:pic>
        <p:nvPicPr>
          <p:cNvPr id="4" name="~PP4071.WAV">
            <a:hlinkClick r:id="" action="ppaction://media"/>
          </p:cNvPr>
          <p:cNvPicPr>
            <a:picLocks noRot="1" noChangeAspect="1"/>
          </p:cNvPicPr>
          <p:nvPr>
            <a:wavAudioFile r:embed="rId1" name="~PP4071.WAV"/>
          </p:nvPr>
        </p:nvPicPr>
        <p:blipFill>
          <a:blip r:embed="rId3"/>
          <a:stretch>
            <a:fillRect/>
          </a:stretch>
        </p:blipFill>
        <p:spPr>
          <a:xfrm>
            <a:off x="8696325" y="6410325"/>
            <a:ext cx="304800" cy="304800"/>
          </a:xfrm>
          <a:prstGeom prst="rect">
            <a:avLst/>
          </a:prstGeom>
        </p:spPr>
      </p:pic>
    </p:spTree>
  </p:cSld>
  <p:clrMapOvr>
    <a:masterClrMapping/>
  </p:clrMapOvr>
  <p:transition advTm="3470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4000" b="1" dirty="0" smtClean="0">
                <a:cs typeface="B Yagut" pitchFamily="2" charset="-78"/>
              </a:rPr>
              <a:t>اهداف آموزشی </a:t>
            </a:r>
            <a:endParaRPr lang="fa-IR" sz="4000" b="1" dirty="0">
              <a:cs typeface="B Yagut" pitchFamily="2" charset="-78"/>
            </a:endParaRPr>
          </a:p>
        </p:txBody>
      </p:sp>
      <p:sp>
        <p:nvSpPr>
          <p:cNvPr id="3" name="Content Placeholder 2"/>
          <p:cNvSpPr>
            <a:spLocks noGrp="1"/>
          </p:cNvSpPr>
          <p:nvPr>
            <p:ph idx="1"/>
          </p:nvPr>
        </p:nvSpPr>
        <p:spPr/>
        <p:txBody>
          <a:bodyPr>
            <a:normAutofit lnSpcReduction="10000"/>
          </a:bodyPr>
          <a:lstStyle/>
          <a:p>
            <a:pPr algn="r">
              <a:lnSpc>
                <a:spcPct val="150000"/>
              </a:lnSpc>
              <a:buNone/>
            </a:pPr>
            <a:r>
              <a:rPr lang="fa-IR" sz="2000" dirty="0" smtClean="0">
                <a:cs typeface="B Yagut" pitchFamily="2" charset="-78"/>
              </a:rPr>
              <a:t>1- آشنایی با پشه آئدس و سیر تکامل آن </a:t>
            </a:r>
          </a:p>
          <a:p>
            <a:pPr algn="r">
              <a:lnSpc>
                <a:spcPct val="150000"/>
              </a:lnSpc>
              <a:buNone/>
            </a:pPr>
            <a:r>
              <a:rPr lang="fa-IR" sz="2000" dirty="0" smtClean="0">
                <a:cs typeface="B Yagut" pitchFamily="2" charset="-78"/>
              </a:rPr>
              <a:t>2- تعریف بیماری زیکارا شرح دهند.</a:t>
            </a:r>
          </a:p>
          <a:p>
            <a:pPr algn="r">
              <a:lnSpc>
                <a:spcPct val="150000"/>
              </a:lnSpc>
              <a:buNone/>
            </a:pPr>
            <a:r>
              <a:rPr lang="fa-IR" sz="2000" dirty="0" smtClean="0">
                <a:cs typeface="B Yagut" pitchFamily="2" charset="-78"/>
              </a:rPr>
              <a:t>2- اپیدمیولوژی بیماری زیکارا بیان کنند</a:t>
            </a:r>
          </a:p>
          <a:p>
            <a:pPr algn="r">
              <a:lnSpc>
                <a:spcPct val="150000"/>
              </a:lnSpc>
              <a:buNone/>
            </a:pPr>
            <a:r>
              <a:rPr lang="fa-IR" sz="2000" dirty="0" smtClean="0">
                <a:cs typeface="B Yagut" pitchFamily="2" charset="-78"/>
              </a:rPr>
              <a:t>3-چگونگی گزش پشه آئدس و انتقال بیماری زیکارا شرح دهند.</a:t>
            </a:r>
          </a:p>
          <a:p>
            <a:pPr algn="r">
              <a:lnSpc>
                <a:spcPct val="150000"/>
              </a:lnSpc>
              <a:buNone/>
            </a:pPr>
            <a:r>
              <a:rPr lang="fa-IR" sz="2000" dirty="0" smtClean="0">
                <a:cs typeface="B Yagut" pitchFamily="2" charset="-78"/>
              </a:rPr>
              <a:t>4-پراکندگی جغرافیایی بیماری زیکارا شرح دهند.</a:t>
            </a:r>
          </a:p>
          <a:p>
            <a:pPr algn="r">
              <a:lnSpc>
                <a:spcPct val="150000"/>
              </a:lnSpc>
              <a:buNone/>
            </a:pPr>
            <a:r>
              <a:rPr lang="fa-IR" sz="2000" dirty="0" smtClean="0">
                <a:cs typeface="B Yagut" pitchFamily="2" charset="-78"/>
              </a:rPr>
              <a:t>5-علائم بیماری زیکا را شرح دهند.</a:t>
            </a:r>
          </a:p>
          <a:p>
            <a:pPr algn="r">
              <a:lnSpc>
                <a:spcPct val="150000"/>
              </a:lnSpc>
              <a:buNone/>
            </a:pPr>
            <a:r>
              <a:rPr lang="fa-IR" sz="2000" dirty="0" smtClean="0">
                <a:cs typeface="B Yagut" pitchFamily="2" charset="-78"/>
              </a:rPr>
              <a:t>6-عوارض ناشی از بیماری زیکا را توضیح دهند.</a:t>
            </a:r>
          </a:p>
          <a:p>
            <a:pPr algn="r">
              <a:lnSpc>
                <a:spcPct val="150000"/>
              </a:lnSpc>
              <a:buNone/>
            </a:pPr>
            <a:r>
              <a:rPr lang="fa-IR" sz="2000" dirty="0" smtClean="0">
                <a:cs typeface="B Yagut" pitchFamily="2" charset="-78"/>
              </a:rPr>
              <a:t>7-راههای مراقبت وپیشگیری از ابتلا به بیماری زیکا را شرح دهند.</a:t>
            </a:r>
          </a:p>
          <a:p>
            <a:pPr algn="r">
              <a:lnSpc>
                <a:spcPct val="150000"/>
              </a:lnSpc>
              <a:buNone/>
            </a:pPr>
            <a:r>
              <a:rPr lang="fa-IR" sz="2000" dirty="0" smtClean="0">
                <a:cs typeface="B Yagut" pitchFamily="2" charset="-78"/>
              </a:rPr>
              <a:t>8-روشهای درمان بیماری زیکا را توضیح دهند.</a:t>
            </a:r>
          </a:p>
        </p:txBody>
      </p:sp>
      <p:pic>
        <p:nvPicPr>
          <p:cNvPr id="4" name="~PP2290.WAV">
            <a:hlinkClick r:id="" action="ppaction://media"/>
          </p:cNvPr>
          <p:cNvPicPr>
            <a:picLocks noRot="1" noChangeAspect="1"/>
          </p:cNvPicPr>
          <p:nvPr>
            <a:wavAudioFile r:embed="rId1" name="~PP2290.WAV"/>
          </p:nvPr>
        </p:nvPicPr>
        <p:blipFill>
          <a:blip r:embed="rId3"/>
          <a:stretch>
            <a:fillRect/>
          </a:stretch>
        </p:blipFill>
        <p:spPr>
          <a:xfrm>
            <a:off x="8696325" y="6410325"/>
            <a:ext cx="304800" cy="304800"/>
          </a:xfrm>
          <a:prstGeom prst="rect">
            <a:avLst/>
          </a:prstGeom>
        </p:spPr>
      </p:pic>
    </p:spTree>
  </p:cSld>
  <p:clrMapOvr>
    <a:masterClrMapping/>
  </p:clrMapOvr>
  <p:transition advTm="2546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noAutofit/>
          </a:bodyPr>
          <a:lstStyle/>
          <a:p>
            <a:r>
              <a:rPr lang="fa-IR" sz="4000" b="1" dirty="0" smtClean="0">
                <a:cs typeface="B Yagut" pitchFamily="2" charset="-78"/>
              </a:rPr>
              <a:t/>
            </a:r>
            <a:br>
              <a:rPr lang="fa-IR" sz="4000" b="1" dirty="0" smtClean="0">
                <a:cs typeface="B Yagut" pitchFamily="2" charset="-78"/>
              </a:rPr>
            </a:br>
            <a:r>
              <a:rPr lang="fa-IR" sz="4000" b="1" dirty="0" smtClean="0">
                <a:cs typeface="B Yagut" pitchFamily="2" charset="-78"/>
              </a:rPr>
              <a:t>پرسش </a:t>
            </a:r>
            <a:r>
              <a:rPr lang="fa-IR" sz="4000" dirty="0" smtClean="0">
                <a:solidFill>
                  <a:srgbClr val="FF0000"/>
                </a:solidFill>
                <a:cs typeface="B Yagut" pitchFamily="2" charset="-78"/>
              </a:rPr>
              <a:t/>
            </a:r>
            <a:br>
              <a:rPr lang="fa-IR" sz="4000" dirty="0" smtClean="0">
                <a:solidFill>
                  <a:srgbClr val="FF0000"/>
                </a:solidFill>
                <a:cs typeface="B Yagut" pitchFamily="2" charset="-78"/>
              </a:rPr>
            </a:br>
            <a:endParaRPr lang="fa-IR" sz="4000" dirty="0" smtClean="0">
              <a:cs typeface="B Yagut" pitchFamily="2" charset="-78"/>
            </a:endParaRPr>
          </a:p>
        </p:txBody>
      </p:sp>
      <p:sp>
        <p:nvSpPr>
          <p:cNvPr id="44035" name="Content Placeholder 5"/>
          <p:cNvSpPr>
            <a:spLocks noGrp="1"/>
          </p:cNvSpPr>
          <p:nvPr>
            <p:ph idx="1"/>
          </p:nvPr>
        </p:nvSpPr>
        <p:spPr/>
        <p:txBody>
          <a:bodyPr>
            <a:normAutofit/>
          </a:bodyPr>
          <a:lstStyle/>
          <a:p>
            <a:pPr algn="r">
              <a:lnSpc>
                <a:spcPct val="150000"/>
              </a:lnSpc>
              <a:buFont typeface="Arial" pitchFamily="34" charset="0"/>
              <a:buNone/>
            </a:pPr>
            <a:r>
              <a:rPr lang="fa-IR" sz="1800" dirty="0" smtClean="0">
                <a:cs typeface="B Yagut" pitchFamily="2" charset="-78"/>
              </a:rPr>
              <a:t>1-کدام بیماری سبب میکروسفالی می شود؟ </a:t>
            </a:r>
          </a:p>
          <a:p>
            <a:pPr algn="r">
              <a:lnSpc>
                <a:spcPct val="150000"/>
              </a:lnSpc>
              <a:buFont typeface="Arial" pitchFamily="34" charset="0"/>
              <a:buNone/>
            </a:pPr>
            <a:r>
              <a:rPr lang="fa-IR" sz="1800" dirty="0" smtClean="0">
                <a:cs typeface="B Yagut" pitchFamily="2" charset="-78"/>
              </a:rPr>
              <a:t>الف- زیکا                     ب- مالاریا                  ج- چیکن گونیا             د- تب دنگ </a:t>
            </a:r>
          </a:p>
          <a:p>
            <a:pPr algn="r">
              <a:lnSpc>
                <a:spcPct val="150000"/>
              </a:lnSpc>
              <a:buFont typeface="Arial" pitchFamily="34" charset="0"/>
              <a:buNone/>
            </a:pPr>
            <a:r>
              <a:rPr lang="fa-IR" sz="1800" dirty="0" smtClean="0">
                <a:cs typeface="B Yagut" pitchFamily="2" charset="-78"/>
              </a:rPr>
              <a:t>2-مهمترین علائم ابتلا به بیماری زیکا را ذکر کنید؟(4مورد)</a:t>
            </a:r>
          </a:p>
          <a:p>
            <a:pPr algn="r">
              <a:lnSpc>
                <a:spcPct val="150000"/>
              </a:lnSpc>
              <a:buNone/>
            </a:pPr>
            <a:r>
              <a:rPr lang="fa-IR" sz="1800" dirty="0" smtClean="0">
                <a:cs typeface="B Yagut" pitchFamily="2" charset="-78"/>
              </a:rPr>
              <a:t>3-  زیکا عمدتا  توسط پشه آئدس نوع ............................. به انسان منتقل می گردد؟</a:t>
            </a:r>
          </a:p>
          <a:p>
            <a:pPr algn="r">
              <a:lnSpc>
                <a:spcPct val="150000"/>
              </a:lnSpc>
              <a:buFont typeface="Arial" pitchFamily="34" charset="0"/>
              <a:buNone/>
            </a:pPr>
            <a:r>
              <a:rPr lang="fa-IR" sz="1800" dirty="0" smtClean="0">
                <a:cs typeface="B Yagut" pitchFamily="2" charset="-78"/>
              </a:rPr>
              <a:t>4-کدام نوع از پشه های آئدس ناقل بیماری زیکا  می باشند؟</a:t>
            </a:r>
          </a:p>
          <a:p>
            <a:pPr algn="r">
              <a:lnSpc>
                <a:spcPct val="150000"/>
              </a:lnSpc>
              <a:buFont typeface="Arial" pitchFamily="34" charset="0"/>
              <a:buNone/>
            </a:pPr>
            <a:r>
              <a:rPr lang="fa-IR" sz="1800" dirty="0" smtClean="0">
                <a:cs typeface="B Yagut" pitchFamily="2" charset="-78"/>
              </a:rPr>
              <a:t>5- از راههای مراقبت و پیشگیری زیکا 6مورد را نام ببرید؟</a:t>
            </a:r>
          </a:p>
          <a:p>
            <a:pPr algn="r">
              <a:lnSpc>
                <a:spcPct val="150000"/>
              </a:lnSpc>
              <a:buFont typeface="Arial" pitchFamily="34" charset="0"/>
              <a:buNone/>
            </a:pPr>
            <a:r>
              <a:rPr lang="fa-IR" sz="1800" dirty="0" smtClean="0">
                <a:cs typeface="B Yagut" pitchFamily="2" charset="-78"/>
              </a:rPr>
              <a:t>6- تعریف سندرم گیلن باره را شرح دهید؟</a:t>
            </a:r>
          </a:p>
          <a:p>
            <a:pPr algn="r">
              <a:lnSpc>
                <a:spcPct val="150000"/>
              </a:lnSpc>
              <a:buFont typeface="Arial" pitchFamily="34" charset="0"/>
              <a:buNone/>
            </a:pPr>
            <a:r>
              <a:rPr lang="fa-IR" sz="1800" dirty="0" smtClean="0">
                <a:cs typeface="B Yagut" pitchFamily="2" charset="-78"/>
              </a:rPr>
              <a:t>7- علل بوجود آمدن </a:t>
            </a:r>
            <a:r>
              <a:rPr lang="fa-IR" sz="1600" dirty="0" smtClean="0">
                <a:cs typeface="B Yagut" pitchFamily="2" charset="-78"/>
              </a:rPr>
              <a:t>سندر</a:t>
            </a:r>
            <a:r>
              <a:rPr lang="fa-IR" sz="1800" dirty="0" smtClean="0">
                <a:cs typeface="B Yagut" pitchFamily="2" charset="-78"/>
              </a:rPr>
              <a:t>م گیلن باره را بیان کنید </a:t>
            </a:r>
            <a:r>
              <a:rPr lang="fa-IR" sz="2000" dirty="0" smtClean="0">
                <a:cs typeface="B Yagut" pitchFamily="2" charset="-78"/>
              </a:rPr>
              <a:t>؟</a:t>
            </a:r>
          </a:p>
          <a:p>
            <a:pPr algn="r">
              <a:lnSpc>
                <a:spcPct val="150000"/>
              </a:lnSpc>
              <a:buFont typeface="Arial" pitchFamily="34" charset="0"/>
              <a:buNone/>
            </a:pPr>
            <a:endParaRPr lang="fa-IR" sz="2000" dirty="0" smtClean="0">
              <a:cs typeface="B Yagut" pitchFamily="2" charset="-78"/>
            </a:endParaRPr>
          </a:p>
        </p:txBody>
      </p:sp>
      <p:pic>
        <p:nvPicPr>
          <p:cNvPr id="4" name="~PP2457.WAV">
            <a:hlinkClick r:id="" action="ppaction://media"/>
          </p:cNvPr>
          <p:cNvPicPr>
            <a:picLocks noRot="1" noChangeAspect="1"/>
          </p:cNvPicPr>
          <p:nvPr>
            <a:wavAudioFile r:embed="rId1" name="~PP2457.WAV"/>
          </p:nvPr>
        </p:nvPicPr>
        <p:blipFill>
          <a:blip r:embed="rId3"/>
          <a:stretch>
            <a:fillRect/>
          </a:stretch>
        </p:blipFill>
        <p:spPr>
          <a:xfrm>
            <a:off x="8696325" y="6410325"/>
            <a:ext cx="304800" cy="304800"/>
          </a:xfrm>
          <a:prstGeom prst="rect">
            <a:avLst/>
          </a:prstGeom>
        </p:spPr>
      </p:pic>
    </p:spTree>
  </p:cSld>
  <p:clrMapOvr>
    <a:masterClrMapping/>
  </p:clrMapOvr>
  <p:transition advTm="650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lstStyle/>
          <a:p>
            <a:r>
              <a:rPr lang="fa-IR" sz="4000" b="1" dirty="0" smtClean="0">
                <a:cs typeface="B Yagut" pitchFamily="2" charset="-78"/>
              </a:rPr>
              <a:t>منابع</a:t>
            </a:r>
            <a:endParaRPr lang="en-US" sz="4000" b="1" dirty="0" smtClean="0">
              <a:cs typeface="B Yagut" pitchFamily="2" charset="-78"/>
            </a:endParaRPr>
          </a:p>
        </p:txBody>
      </p:sp>
      <p:sp>
        <p:nvSpPr>
          <p:cNvPr id="46083" name="Content Placeholder 2"/>
          <p:cNvSpPr>
            <a:spLocks noGrp="1"/>
          </p:cNvSpPr>
          <p:nvPr>
            <p:ph idx="1"/>
          </p:nvPr>
        </p:nvSpPr>
        <p:spPr/>
        <p:txBody>
          <a:bodyPr/>
          <a:lstStyle/>
          <a:p>
            <a:pPr marL="0" indent="0" algn="r">
              <a:lnSpc>
                <a:spcPct val="150000"/>
              </a:lnSpc>
              <a:buFont typeface="Arial" pitchFamily="34" charset="0"/>
              <a:buNone/>
            </a:pPr>
            <a:r>
              <a:rPr lang="en-US" sz="2400" dirty="0" smtClean="0">
                <a:cs typeface="B Yagut" pitchFamily="2" charset="-78"/>
              </a:rPr>
              <a:t> </a:t>
            </a:r>
            <a:r>
              <a:rPr lang="fa-IR" sz="2400" dirty="0" smtClean="0">
                <a:cs typeface="B Yagut" pitchFamily="2" charset="-78"/>
              </a:rPr>
              <a:t>1- کتب  بیماریهای واگیر آموزش  بهورزی</a:t>
            </a:r>
          </a:p>
          <a:p>
            <a:pPr marL="0" indent="0" algn="r">
              <a:lnSpc>
                <a:spcPct val="150000"/>
              </a:lnSpc>
              <a:buFont typeface="Arial" pitchFamily="34" charset="0"/>
              <a:buNone/>
            </a:pPr>
            <a:r>
              <a:rPr lang="fa-IR" sz="2000" dirty="0" smtClean="0">
                <a:cs typeface="B Yagut" pitchFamily="2" charset="-78"/>
              </a:rPr>
              <a:t>2-دستورالعمل های مرکز مدیریت بیماریهای واگیر معاونت بهداشت وزارت بهداشت درمان و آموزش پزشکی</a:t>
            </a:r>
          </a:p>
          <a:p>
            <a:pPr marL="0" indent="0" algn="r">
              <a:lnSpc>
                <a:spcPct val="150000"/>
              </a:lnSpc>
              <a:buFont typeface="Arial" pitchFamily="34" charset="0"/>
              <a:buNone/>
            </a:pPr>
            <a:r>
              <a:rPr lang="fa-IR" sz="2000" dirty="0" smtClean="0">
                <a:cs typeface="B Yagut" pitchFamily="2" charset="-78"/>
              </a:rPr>
              <a:t>3- سایت ویکیدیا </a:t>
            </a:r>
          </a:p>
        </p:txBody>
      </p:sp>
      <p:pic>
        <p:nvPicPr>
          <p:cNvPr id="4" name="~PP401.WAV">
            <a:hlinkClick r:id="" action="ppaction://media"/>
          </p:cNvPr>
          <p:cNvPicPr>
            <a:picLocks noRot="1" noChangeAspect="1"/>
          </p:cNvPicPr>
          <p:nvPr>
            <a:wavAudioFile r:embed="rId1" name="~PP401.WAV"/>
          </p:nvPr>
        </p:nvPicPr>
        <p:blipFill>
          <a:blip r:embed="rId3"/>
          <a:stretch>
            <a:fillRect/>
          </a:stretch>
        </p:blipFill>
        <p:spPr>
          <a:xfrm>
            <a:off x="8696325" y="6410325"/>
            <a:ext cx="304800" cy="304800"/>
          </a:xfrm>
          <a:prstGeom prst="rect">
            <a:avLst/>
          </a:prstGeom>
        </p:spPr>
      </p:pic>
    </p:spTree>
  </p:cSld>
  <p:clrMapOvr>
    <a:masterClrMapping/>
  </p:clrMapOvr>
  <p:transition advTm="553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normAutofit/>
          </a:bodyPr>
          <a:lstStyle/>
          <a:p>
            <a:pPr eaLnBrk="1" hangingPunct="1"/>
            <a:r>
              <a:rPr lang="fa-IR" sz="4000" dirty="0" smtClean="0">
                <a:cs typeface="B Yagut" pitchFamily="2" charset="-78"/>
              </a:rPr>
              <a:t>نظرات وپیشنهادات</a:t>
            </a:r>
            <a:endParaRPr lang="en-US" sz="4000" dirty="0" smtClean="0">
              <a:cs typeface="B Yagut" pitchFamily="2" charset="-78"/>
            </a:endParaRPr>
          </a:p>
        </p:txBody>
      </p:sp>
      <p:sp>
        <p:nvSpPr>
          <p:cNvPr id="48131" name="Content Placeholder 2"/>
          <p:cNvSpPr>
            <a:spLocks noGrp="1"/>
          </p:cNvSpPr>
          <p:nvPr>
            <p:ph idx="1"/>
          </p:nvPr>
        </p:nvSpPr>
        <p:spPr/>
        <p:txBody>
          <a:bodyPr/>
          <a:lstStyle/>
          <a:p>
            <a:pPr algn="ctr" eaLnBrk="1" hangingPunct="1">
              <a:buFont typeface="Arial" pitchFamily="34" charset="0"/>
              <a:buNone/>
            </a:pPr>
            <a:r>
              <a:rPr lang="fa-IR" dirty="0" smtClean="0">
                <a:hlinkClick r:id="rId3"/>
              </a:rPr>
              <a:t>لطفا نظرات وپیشنهادات خود پیرامون این مبحث رابه آدرس زیرارسال کنید.</a:t>
            </a:r>
          </a:p>
          <a:p>
            <a:pPr algn="ctr" eaLnBrk="1" hangingPunct="1">
              <a:buFont typeface="Arial" pitchFamily="34" charset="0"/>
              <a:buNone/>
            </a:pPr>
            <a:endParaRPr lang="fa-IR" dirty="0" smtClean="0">
              <a:hlinkClick r:id="rId3"/>
            </a:endParaRPr>
          </a:p>
          <a:p>
            <a:pPr algn="ctr" eaLnBrk="1" hangingPunct="1">
              <a:buFont typeface="Arial" pitchFamily="34" charset="0"/>
              <a:buNone/>
            </a:pPr>
            <a:r>
              <a:rPr lang="fa-IR" dirty="0" smtClean="0">
                <a:hlinkClick r:id="rId3"/>
              </a:rPr>
              <a:t>دانشگاه علوم پزشکی وخدمات بهداشتی درمانی زاهدان</a:t>
            </a:r>
          </a:p>
          <a:p>
            <a:pPr algn="ctr" eaLnBrk="1" hangingPunct="1">
              <a:buNone/>
            </a:pPr>
            <a:r>
              <a:rPr lang="en-US" dirty="0" smtClean="0">
                <a:hlinkClick r:id="rId3"/>
              </a:rPr>
              <a:t>Zahedan.behvarz@zaums.ac.ir</a:t>
            </a:r>
            <a:endParaRPr lang="fa-IR" dirty="0" smtClean="0">
              <a:hlinkClick r:id="rId3"/>
            </a:endParaRPr>
          </a:p>
        </p:txBody>
      </p:sp>
      <p:pic>
        <p:nvPicPr>
          <p:cNvPr id="4" name="~PP3242.WAV">
            <a:hlinkClick r:id="" action="ppaction://media"/>
          </p:cNvPr>
          <p:cNvPicPr>
            <a:picLocks noRot="1" noChangeAspect="1"/>
          </p:cNvPicPr>
          <p:nvPr>
            <a:wavAudioFile r:embed="rId1" name="~PP3242.WAV"/>
          </p:nvPr>
        </p:nvPicPr>
        <p:blipFill>
          <a:blip r:embed="rId4"/>
          <a:stretch>
            <a:fillRect/>
          </a:stretch>
        </p:blipFill>
        <p:spPr>
          <a:xfrm>
            <a:off x="8696325" y="6410325"/>
            <a:ext cx="304800" cy="304800"/>
          </a:xfrm>
          <a:prstGeom prst="rect">
            <a:avLst/>
          </a:prstGeom>
        </p:spPr>
      </p:pic>
    </p:spTree>
  </p:cSld>
  <p:clrMapOvr>
    <a:masterClrMapping/>
  </p:clrMapOvr>
  <p:transition advTm="684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Content Placeholder 2"/>
          <p:cNvSpPr>
            <a:spLocks noGrp="1"/>
          </p:cNvSpPr>
          <p:nvPr>
            <p:ph idx="1"/>
          </p:nvPr>
        </p:nvSpPr>
        <p:spPr>
          <a:xfrm>
            <a:off x="457200" y="762000"/>
            <a:ext cx="8229600" cy="5364163"/>
          </a:xfrm>
        </p:spPr>
        <p:txBody>
          <a:bodyPr/>
          <a:lstStyle/>
          <a:p>
            <a:pPr algn="ctr"/>
            <a:endParaRPr lang="en-US" smtClean="0"/>
          </a:p>
          <a:p>
            <a:pPr algn="ctr"/>
            <a:endParaRPr lang="en-US" smtClean="0"/>
          </a:p>
          <a:p>
            <a:pPr algn="ctr"/>
            <a:endParaRPr lang="en-US" smtClean="0"/>
          </a:p>
          <a:p>
            <a:pPr algn="ctr">
              <a:buFont typeface="Arial" pitchFamily="34" charset="0"/>
              <a:buNone/>
            </a:pPr>
            <a:r>
              <a:rPr lang="fa-IR" sz="5400" smtClean="0"/>
              <a:t>پایان / موفق باشید</a:t>
            </a:r>
          </a:p>
          <a:p>
            <a:pPr algn="ctr">
              <a:buFont typeface="Arial" pitchFamily="34" charset="0"/>
              <a:buNone/>
            </a:pPr>
            <a:r>
              <a:rPr lang="fa-IR" sz="5400" smtClean="0"/>
              <a:t> </a:t>
            </a:r>
            <a:endParaRPr lang="en-US" sz="5400" smtClean="0"/>
          </a:p>
          <a:p>
            <a:pPr algn="ctr"/>
            <a:endParaRPr lang="fa-IR" smtClean="0"/>
          </a:p>
          <a:p>
            <a:pPr algn="ctr"/>
            <a:endParaRPr lang="fa-IR" smtClean="0"/>
          </a:p>
          <a:p>
            <a:pPr algn="ctr"/>
            <a:endParaRPr lang="fa-IR" smtClean="0"/>
          </a:p>
        </p:txBody>
      </p:sp>
      <p:pic>
        <p:nvPicPr>
          <p:cNvPr id="3" name="~PP3977.WAV">
            <a:hlinkClick r:id="" action="ppaction://media"/>
          </p:cNvPr>
          <p:cNvPicPr>
            <a:picLocks noRot="1" noChangeAspect="1"/>
          </p:cNvPicPr>
          <p:nvPr>
            <a:wavAudioFile r:embed="rId1" name="~PP3977.WAV"/>
          </p:nvPr>
        </p:nvPicPr>
        <p:blipFill>
          <a:blip r:embed="rId3"/>
          <a:stretch>
            <a:fillRect/>
          </a:stretch>
        </p:blipFill>
        <p:spPr>
          <a:xfrm>
            <a:off x="8696325" y="6410325"/>
            <a:ext cx="304800" cy="304800"/>
          </a:xfrm>
          <a:prstGeom prst="rect">
            <a:avLst/>
          </a:prstGeom>
        </p:spPr>
      </p:pic>
    </p:spTree>
  </p:cSld>
  <p:clrMapOvr>
    <a:masterClrMapping/>
  </p:clrMapOvr>
  <p:transition advTm="67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3"/>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normAutofit/>
          </a:bodyPr>
          <a:lstStyle/>
          <a:p>
            <a:r>
              <a:rPr lang="fa-IR" sz="2800" b="1" dirty="0" smtClean="0">
                <a:cs typeface="B Yagut" pitchFamily="2" charset="-78"/>
              </a:rPr>
              <a:t>فهرست عناوین</a:t>
            </a:r>
            <a:endParaRPr lang="fa-IR" sz="2800" b="1" dirty="0">
              <a:cs typeface="B Yagut" pitchFamily="2" charset="-78"/>
            </a:endParaRPr>
          </a:p>
        </p:txBody>
      </p:sp>
      <p:sp>
        <p:nvSpPr>
          <p:cNvPr id="3" name="Content Placeholder 2"/>
          <p:cNvSpPr>
            <a:spLocks noGrp="1"/>
          </p:cNvSpPr>
          <p:nvPr>
            <p:ph idx="1"/>
          </p:nvPr>
        </p:nvSpPr>
        <p:spPr>
          <a:xfrm>
            <a:off x="457200" y="990600"/>
            <a:ext cx="8229600" cy="5135563"/>
          </a:xfrm>
        </p:spPr>
        <p:txBody>
          <a:bodyPr>
            <a:noAutofit/>
          </a:bodyPr>
          <a:lstStyle/>
          <a:p>
            <a:pPr algn="r">
              <a:lnSpc>
                <a:spcPct val="150000"/>
              </a:lnSpc>
              <a:buNone/>
            </a:pPr>
            <a:r>
              <a:rPr lang="fa-IR" sz="2000" dirty="0" smtClean="0">
                <a:cs typeface="B Yagut" pitchFamily="2" charset="-78"/>
              </a:rPr>
              <a:t>تعریف بیماری زیکا....</a:t>
            </a:r>
          </a:p>
          <a:p>
            <a:pPr algn="r">
              <a:lnSpc>
                <a:spcPct val="150000"/>
              </a:lnSpc>
              <a:buNone/>
            </a:pPr>
            <a:r>
              <a:rPr lang="en-US" sz="2000" dirty="0" smtClean="0">
                <a:cs typeface="B Yagut" pitchFamily="2" charset="-78"/>
              </a:rPr>
              <a:t>…</a:t>
            </a:r>
            <a:r>
              <a:rPr lang="fa-IR" sz="2000" dirty="0" smtClean="0">
                <a:cs typeface="B Yagut" pitchFamily="2" charset="-78"/>
              </a:rPr>
              <a:t>-آشنایی با پشه آئدس و سیر تکامل آن</a:t>
            </a:r>
          </a:p>
          <a:p>
            <a:pPr algn="r">
              <a:lnSpc>
                <a:spcPct val="150000"/>
              </a:lnSpc>
              <a:buNone/>
            </a:pPr>
            <a:r>
              <a:rPr lang="fa-IR" sz="2000" dirty="0" smtClean="0">
                <a:cs typeface="B Yagut" pitchFamily="2" charset="-78"/>
              </a:rPr>
              <a:t>اپیدمیولوژی بیماری زیکا...</a:t>
            </a:r>
          </a:p>
          <a:p>
            <a:pPr algn="r">
              <a:lnSpc>
                <a:spcPct val="150000"/>
              </a:lnSpc>
              <a:buNone/>
            </a:pPr>
            <a:r>
              <a:rPr lang="fa-IR" sz="2000" dirty="0" smtClean="0">
                <a:cs typeface="B Yagut" pitchFamily="2" charset="-78"/>
              </a:rPr>
              <a:t>چگونگی گزش پشه آئدس و انتقال بیماری زیکا..</a:t>
            </a:r>
          </a:p>
          <a:p>
            <a:pPr algn="r">
              <a:lnSpc>
                <a:spcPct val="150000"/>
              </a:lnSpc>
              <a:buNone/>
            </a:pPr>
            <a:r>
              <a:rPr lang="fa-IR" sz="2000" dirty="0" smtClean="0">
                <a:cs typeface="B Yagut" pitchFamily="2" charset="-78"/>
              </a:rPr>
              <a:t>پراکندگی جغرافیایی بیماری زیکا.</a:t>
            </a:r>
          </a:p>
          <a:p>
            <a:pPr algn="r">
              <a:lnSpc>
                <a:spcPct val="150000"/>
              </a:lnSpc>
              <a:buNone/>
            </a:pPr>
            <a:r>
              <a:rPr lang="fa-IR" sz="2000" dirty="0" smtClean="0">
                <a:cs typeface="B Yagut" pitchFamily="2" charset="-78"/>
              </a:rPr>
              <a:t>علائم بیماری زیکا.</a:t>
            </a:r>
          </a:p>
          <a:p>
            <a:pPr algn="r">
              <a:lnSpc>
                <a:spcPct val="150000"/>
              </a:lnSpc>
              <a:buNone/>
            </a:pPr>
            <a:r>
              <a:rPr lang="fa-IR" sz="2000" dirty="0" smtClean="0">
                <a:cs typeface="B Yagut" pitchFamily="2" charset="-78"/>
              </a:rPr>
              <a:t>عوارض ناشی از بیماری زیکا..</a:t>
            </a:r>
          </a:p>
          <a:p>
            <a:pPr algn="r">
              <a:lnSpc>
                <a:spcPct val="150000"/>
              </a:lnSpc>
              <a:buNone/>
            </a:pPr>
            <a:r>
              <a:rPr lang="fa-IR" sz="2000" dirty="0" smtClean="0">
                <a:cs typeface="B Yagut" pitchFamily="2" charset="-78"/>
              </a:rPr>
              <a:t>راههای مراقبت وپیشگیری از ابتلا به بیماری زیکا..</a:t>
            </a:r>
          </a:p>
          <a:p>
            <a:pPr algn="r">
              <a:lnSpc>
                <a:spcPct val="150000"/>
              </a:lnSpc>
              <a:buNone/>
            </a:pPr>
            <a:r>
              <a:rPr lang="fa-IR" sz="2000" dirty="0" smtClean="0">
                <a:cs typeface="B Yagut" pitchFamily="2" charset="-78"/>
              </a:rPr>
              <a:t>روشهای درمان بیماری زیکا..</a:t>
            </a:r>
          </a:p>
        </p:txBody>
      </p:sp>
      <p:pic>
        <p:nvPicPr>
          <p:cNvPr id="4" name="~PP2967.WAV">
            <a:hlinkClick r:id="" action="ppaction://media"/>
          </p:cNvPr>
          <p:cNvPicPr>
            <a:picLocks noRot="1" noChangeAspect="1"/>
          </p:cNvPicPr>
          <p:nvPr>
            <a:wavAudioFile r:embed="rId1" name="~PP2967.WAV"/>
          </p:nvPr>
        </p:nvPicPr>
        <p:blipFill>
          <a:blip r:embed="rId3"/>
          <a:stretch>
            <a:fillRect/>
          </a:stretch>
        </p:blipFill>
        <p:spPr>
          <a:xfrm>
            <a:off x="8696325" y="6410325"/>
            <a:ext cx="304800" cy="304800"/>
          </a:xfrm>
          <a:prstGeom prst="rect">
            <a:avLst/>
          </a:prstGeom>
        </p:spPr>
      </p:pic>
    </p:spTree>
  </p:cSld>
  <p:clrMapOvr>
    <a:masterClrMapping/>
  </p:clrMapOvr>
  <p:transition advTm="2109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b="1" dirty="0" smtClean="0">
                <a:solidFill>
                  <a:srgbClr val="FF0000"/>
                </a:solidFill>
              </a:rPr>
              <a:t>پشه آئدس</a:t>
            </a:r>
            <a:endParaRPr lang="en-US" b="1" dirty="0">
              <a:solidFill>
                <a:srgbClr val="FF0000"/>
              </a:solidFill>
            </a:endParaRPr>
          </a:p>
        </p:txBody>
      </p:sp>
      <p:sp>
        <p:nvSpPr>
          <p:cNvPr id="5" name="Content Placeholder 4"/>
          <p:cNvSpPr>
            <a:spLocks noGrp="1"/>
          </p:cNvSpPr>
          <p:nvPr>
            <p:ph idx="1"/>
          </p:nvPr>
        </p:nvSpPr>
        <p:spPr/>
        <p:txBody>
          <a:bodyPr/>
          <a:lstStyle/>
          <a:p>
            <a:endParaRPr lang="en-US" dirty="0"/>
          </a:p>
        </p:txBody>
      </p:sp>
      <p:pic>
        <p:nvPicPr>
          <p:cNvPr id="6" name="Picture 2"/>
          <p:cNvPicPr>
            <a:picLocks noGrp="1" noChangeAspect="1" noChangeArrowheads="1"/>
          </p:cNvPicPr>
          <p:nvPr>
            <p:ph idx="1"/>
          </p:nvPr>
        </p:nvPicPr>
        <p:blipFill>
          <a:blip r:embed="rId3" cstate="print"/>
          <a:srcRect/>
          <a:stretch>
            <a:fillRect/>
          </a:stretch>
        </p:blipFill>
        <p:spPr bwMode="auto">
          <a:xfrm>
            <a:off x="533400" y="1524000"/>
            <a:ext cx="8001000" cy="4495800"/>
          </a:xfrm>
          <a:prstGeom prst="rect">
            <a:avLst/>
          </a:prstGeom>
          <a:noFill/>
          <a:ln w="9525">
            <a:noFill/>
            <a:miter lim="800000"/>
            <a:headEnd/>
            <a:tailEnd/>
          </a:ln>
          <a:effectLst/>
        </p:spPr>
      </p:pic>
      <p:pic>
        <p:nvPicPr>
          <p:cNvPr id="7" name="~PP683.WAV">
            <a:hlinkClick r:id="" action="ppaction://media"/>
          </p:cNvPr>
          <p:cNvPicPr>
            <a:picLocks noRot="1" noChangeAspect="1"/>
          </p:cNvPicPr>
          <p:nvPr>
            <a:wavAudioFile r:embed="rId1" name="~PP683.WAV"/>
          </p:nvPr>
        </p:nvPicPr>
        <p:blipFill>
          <a:blip r:embed="rId4"/>
          <a:stretch>
            <a:fillRect/>
          </a:stretch>
        </p:blipFill>
        <p:spPr>
          <a:xfrm>
            <a:off x="8696325" y="6410325"/>
            <a:ext cx="304800" cy="304800"/>
          </a:xfrm>
          <a:prstGeom prst="rect">
            <a:avLst/>
          </a:prstGeom>
        </p:spPr>
      </p:pic>
    </p:spTree>
  </p:cSld>
  <p:clrMapOvr>
    <a:masterClrMapping/>
  </p:clrMapOvr>
  <p:transition advTm="173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7"/>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4000" b="1" dirty="0" smtClean="0">
                <a:latin typeface="Agency FB" pitchFamily="34" charset="0"/>
                <a:cs typeface="B Yagut" pitchFamily="2" charset="-78"/>
              </a:rPr>
              <a:t>پشه آئدس</a:t>
            </a:r>
            <a:endParaRPr lang="en-US" sz="4000" dirty="0">
              <a:latin typeface="Agency FB" pitchFamily="34" charset="0"/>
              <a:cs typeface="B Yagut" pitchFamily="2" charset="-78"/>
            </a:endParaRPr>
          </a:p>
        </p:txBody>
      </p:sp>
      <p:sp>
        <p:nvSpPr>
          <p:cNvPr id="3" name="Content Placeholder 2"/>
          <p:cNvSpPr>
            <a:spLocks noGrp="1"/>
          </p:cNvSpPr>
          <p:nvPr>
            <p:ph idx="1"/>
          </p:nvPr>
        </p:nvSpPr>
        <p:spPr>
          <a:xfrm>
            <a:off x="457200" y="1371600"/>
            <a:ext cx="8229600" cy="4754563"/>
          </a:xfrm>
        </p:spPr>
        <p:txBody>
          <a:bodyPr>
            <a:noAutofit/>
          </a:bodyPr>
          <a:lstStyle/>
          <a:p>
            <a:pPr algn="r">
              <a:lnSpc>
                <a:spcPct val="200000"/>
              </a:lnSpc>
              <a:buNone/>
            </a:pPr>
            <a:r>
              <a:rPr lang="fa-IR" sz="2800" dirty="0" smtClean="0">
                <a:cs typeface="B Yagut" pitchFamily="2" charset="-78"/>
              </a:rPr>
              <a:t>بیش از700 گونه دارد وعلیرغم چشمان سفید و سایز کوچک  و نوارهای سیاه و سفید و ظاهرزیاب ،گزش های این پشه می تواند مانند سایر حشرات کشنده باشد.       </a:t>
            </a:r>
          </a:p>
        </p:txBody>
      </p:sp>
      <p:pic>
        <p:nvPicPr>
          <p:cNvPr id="4" name="~PP2670.WAV">
            <a:hlinkClick r:id="" action="ppaction://media"/>
          </p:cNvPr>
          <p:cNvPicPr>
            <a:picLocks noRot="1" noChangeAspect="1"/>
          </p:cNvPicPr>
          <p:nvPr>
            <a:wavAudioFile r:embed="rId1" name="~PP2670.WAV"/>
          </p:nvPr>
        </p:nvPicPr>
        <p:blipFill>
          <a:blip r:embed="rId3"/>
          <a:stretch>
            <a:fillRect/>
          </a:stretch>
        </p:blipFill>
        <p:spPr>
          <a:xfrm>
            <a:off x="8696325" y="6410325"/>
            <a:ext cx="304800" cy="304800"/>
          </a:xfrm>
          <a:prstGeom prst="rect">
            <a:avLst/>
          </a:prstGeom>
        </p:spPr>
      </p:pic>
    </p:spTree>
  </p:cSld>
  <p:clrMapOvr>
    <a:masterClrMapping/>
  </p:clrMapOvr>
  <p:transition advTm="2356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4000" b="1" dirty="0" smtClean="0">
                <a:cs typeface="B Yagut" pitchFamily="2" charset="-78"/>
              </a:rPr>
              <a:t>چرخه زندگی آئدس</a:t>
            </a:r>
            <a:endParaRPr lang="fa-IR" sz="4000" b="1" dirty="0">
              <a:cs typeface="B Yagut" pitchFamily="2" charset="-78"/>
            </a:endParaRPr>
          </a:p>
        </p:txBody>
      </p:sp>
      <p:sp>
        <p:nvSpPr>
          <p:cNvPr id="3" name="Content Placeholder 2"/>
          <p:cNvSpPr>
            <a:spLocks noGrp="1"/>
          </p:cNvSpPr>
          <p:nvPr>
            <p:ph idx="1"/>
          </p:nvPr>
        </p:nvSpPr>
        <p:spPr/>
        <p:txBody>
          <a:bodyPr/>
          <a:lstStyle/>
          <a:p>
            <a:pPr algn="r">
              <a:lnSpc>
                <a:spcPct val="150000"/>
              </a:lnSpc>
              <a:buNone/>
            </a:pPr>
            <a:r>
              <a:rPr lang="fa-IR" dirty="0" smtClean="0">
                <a:cs typeface="B Yagut" pitchFamily="2" charset="-78"/>
              </a:rPr>
              <a:t>، این پشه نیز در چرخه زندگی دارای 4  مرحله می باشد.    </a:t>
            </a:r>
            <a:r>
              <a:rPr lang="en-US" dirty="0" smtClean="0">
                <a:solidFill>
                  <a:srgbClr val="FF0000"/>
                </a:solidFill>
                <a:cs typeface="B Yagut" pitchFamily="2" charset="-78"/>
              </a:rPr>
              <a:t>(</a:t>
            </a:r>
            <a:r>
              <a:rPr lang="fa-IR" dirty="0" smtClean="0">
                <a:solidFill>
                  <a:srgbClr val="FF0000"/>
                </a:solidFill>
                <a:cs typeface="B Yagut" pitchFamily="2" charset="-78"/>
              </a:rPr>
              <a:t>           (تخم،  لارو  ،     شفیره پوپ        ، بلوغ</a:t>
            </a:r>
            <a:endParaRPr lang="fa-IR" dirty="0">
              <a:solidFill>
                <a:srgbClr val="FF0000"/>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3600" b="1" dirty="0" smtClean="0">
                <a:cs typeface="B Yagut" pitchFamily="2" charset="-78"/>
              </a:rPr>
              <a:t>عادت زندگی پشه</a:t>
            </a:r>
            <a:endParaRPr lang="en-US" sz="3600" b="1" dirty="0">
              <a:cs typeface="B Yagut" pitchFamily="2" charset="-78"/>
            </a:endParaRPr>
          </a:p>
        </p:txBody>
      </p:sp>
      <p:sp>
        <p:nvSpPr>
          <p:cNvPr id="3" name="Content Placeholder 2"/>
          <p:cNvSpPr>
            <a:spLocks noGrp="1"/>
          </p:cNvSpPr>
          <p:nvPr>
            <p:ph idx="1"/>
          </p:nvPr>
        </p:nvSpPr>
        <p:spPr/>
        <p:txBody>
          <a:bodyPr>
            <a:normAutofit/>
          </a:bodyPr>
          <a:lstStyle/>
          <a:p>
            <a:pPr algn="r">
              <a:lnSpc>
                <a:spcPct val="200000"/>
              </a:lnSpc>
              <a:buNone/>
            </a:pPr>
            <a:r>
              <a:rPr lang="fa-IR" sz="2800" dirty="0" smtClean="0">
                <a:cs typeface="B Yagut" pitchFamily="2" charset="-78"/>
              </a:rPr>
              <a:t>ترجیح خون انسان به خون سایر پستانداران جهت تغذیه ، ترجیح مکانهای استراحت سایه دار، آب راکد به آب جاری، محفظه های مصنوعی کوچک به عنوان بهترین محل تخم گذاری ومحفظه های تیره رنگ به محفظه های آب رنگ روشن از عادت اصلی این پشه می باشد . </a:t>
            </a:r>
            <a:endParaRPr lang="en-US" sz="2800" dirty="0">
              <a:cs typeface="B Yagut" pitchFamily="2" charset="-78"/>
            </a:endParaRPr>
          </a:p>
        </p:txBody>
      </p:sp>
      <p:pic>
        <p:nvPicPr>
          <p:cNvPr id="4" name="~PP1562.WAV">
            <a:hlinkClick r:id="" action="ppaction://media"/>
          </p:cNvPr>
          <p:cNvPicPr>
            <a:picLocks noRot="1" noChangeAspect="1"/>
          </p:cNvPicPr>
          <p:nvPr>
            <a:wavAudioFile r:embed="rId1" name="~PP1562.WAV"/>
          </p:nvPr>
        </p:nvPicPr>
        <p:blipFill>
          <a:blip r:embed="rId3"/>
          <a:stretch>
            <a:fillRect/>
          </a:stretch>
        </p:blipFill>
        <p:spPr>
          <a:xfrm>
            <a:off x="8696325" y="6410325"/>
            <a:ext cx="304800" cy="304800"/>
          </a:xfrm>
          <a:prstGeom prst="rect">
            <a:avLst/>
          </a:prstGeom>
        </p:spPr>
      </p:pic>
    </p:spTree>
  </p:cSld>
  <p:clrMapOvr>
    <a:masterClrMapping/>
  </p:clrMapOvr>
  <p:transition advTm="2339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پرونده" ma:contentTypeID="0x01010038EE485FB9274448B5E5B0FF0ECB3346" ma:contentTypeVersion="3" ma:contentTypeDescription="یک سند جدید ایجاد کنید." ma:contentTypeScope="" ma:versionID="879a17dea37dbf3eb3c9d0be085887ae">
  <xsd:schema xmlns:xsd="http://www.w3.org/2001/XMLSchema" xmlns:xs="http://www.w3.org/2001/XMLSchema" xmlns:p="http://schemas.microsoft.com/office/2006/metadata/properties" xmlns:ns2="1047730d-92e1-4018-9084-d932fd3a7f58" xmlns:ns3="12fdc5dc-769e-4543-b10d-fbea3dac4417" targetNamespace="http://schemas.microsoft.com/office/2006/metadata/properties" ma:root="true" ma:fieldsID="05a1c3cdee81c85cb937771a12b2679b" ns2:_="" ns3:_="">
    <xsd:import namespace="1047730d-92e1-4018-9084-d932fd3a7f58"/>
    <xsd:import namespace="12fdc5dc-769e-4543-b10d-fbea3dac4417"/>
    <xsd:element name="properties">
      <xsd:complexType>
        <xsd:sequence>
          <xsd:element name="documentManagement">
            <xsd:complexType>
              <xsd:all>
                <xsd:element ref="ns2:_dlc_DocId" minOccurs="0"/>
                <xsd:element ref="ns2:_dlc_DocIdUrl" minOccurs="0"/>
                <xsd:element ref="ns2:_dlc_DocIdPersistId" minOccurs="0"/>
                <xsd:element ref="ns3:_x0646__x0648__x0639__x0020__x062d__x06cc__x0637__x0647_"/>
                <xsd:element ref="ns3:_x062f__x0627__x0646__x0634__x06af__x0627__x0647_"/>
                <xsd:element ref="ns3:_x0646__x0648__x0639__x0020__x0641__x0627__x06cc__x0644_"/>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047730d-92e1-4018-9084-d932fd3a7f58" elementFormDefault="qualified">
    <xsd:import namespace="http://schemas.microsoft.com/office/2006/documentManagement/types"/>
    <xsd:import namespace="http://schemas.microsoft.com/office/infopath/2007/PartnerControls"/>
    <xsd:element name="_dlc_DocId" ma:index="8" nillable="true" ma:displayName="مقدار شناسه سند" ma:description="مقدار شناسه سند تعیین شده برای این آیتم." ma:internalName="_dlc_DocId" ma:readOnly="true">
      <xsd:simpleType>
        <xsd:restriction base="dms:Text"/>
      </xsd:simpleType>
    </xsd:element>
    <xsd:element name="_dlc_DocIdUrl" ma:index="9" nillable="true" ma:displayName="شناسه سند" ma:description="پیوند دائمی به این سند."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حفظ شناسه" ma:description="نگهداری شناسه در حین افزودن."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12fdc5dc-769e-4543-b10d-fbea3dac4417" elementFormDefault="qualified">
    <xsd:import namespace="http://schemas.microsoft.com/office/2006/documentManagement/types"/>
    <xsd:import namespace="http://schemas.microsoft.com/office/infopath/2007/PartnerControls"/>
    <xsd:element name="_x0646__x0648__x0639__x0020__x062d__x06cc__x0637__x0647_" ma:index="11" ma:displayName="نوع حیطه" ma:default="عوامل بيماري‌زاي زنده، اصول گندزدايي و استريليزاسيون" ma:format="Dropdown" ma:internalName="_x0646__x0648__x0639__x0020__x062d__x06cc__x0637__x0647_">
      <xsd:simpleType>
        <xsd:restriction base="dms:Choice">
          <xsd:enumeration value="عوامل بيماري‌زاي زنده، اصول گندزدايي و استريليزاسيون"/>
          <xsd:enumeration value="آمار حياتي، اپيدميولوژی و روش تحقيق"/>
          <xsd:enumeration value="آناتومی و فیزیولوژی"/>
          <xsd:enumeration value="برنامه‌ريزي عملياتي و مديريت ارتقاء‌ كیفيت خدمات در خانه‌هاي بهداشت"/>
          <xsd:enumeration value="بهداشت دهان و دندان"/>
          <xsd:enumeration value="ارتقاء بهداشت فردي و شيوه زندگي سالم"/>
          <xsd:enumeration value="بهداشت حرفه‌اي"/>
          <xsd:enumeration value="بهداشت محيط"/>
          <xsd:enumeration value="بيماري‌هاي واگير"/>
          <xsd:enumeration value="کار با کامپیوتر و اينترنت؛ آشنايي با نرم‌افزارهاي نظام شبكه"/>
          <xsd:enumeration value="داروشناسي براي خانه‌هاي بهداشت"/>
          <xsd:enumeration value="ارتقاء سلامت، توانمندسازي جامعه و توسعه مشاركت افراد و سازمان‌ها"/>
          <xsd:enumeration value="كمك‌هاي اوليه و اقدامات امدادي"/>
          <xsd:enumeration value="ايمن سازي و بيماري‌هاي قابل پيشگيري با واكسن"/>
          <xsd:enumeration value="مديريت خطر بلايا"/>
          <xsd:enumeration value="مراقبت‌هاي ادغام يافته سلامت مادران"/>
          <xsd:enumeration value="مراقبت‌هاي ادغام يافته سلامت جوانان"/>
          <xsd:enumeration value="مباني بهداشت و كار در روستا"/>
          <xsd:enumeration value="مراقبت‌هاي ادغام يافته سلامت كودكان"/>
          <xsd:enumeration value="مراقبت‌هاي ادغام يافته سلامت ميانسالان"/>
          <xsd:enumeration value="مراقبت‌هاي ادغام يافته سلامت نوجوانان و مدارس"/>
          <xsd:enumeration value="مراقبت‌هاي ادغام يافته سلامت سالمندان"/>
          <xsd:enumeration value="بيماري‌هاي غيرواگير"/>
          <xsd:enumeration value="اصول تغذیه"/>
          <xsd:enumeration value="پرستاري از بيمار"/>
          <xsd:enumeration value="سلامت باروري"/>
          <xsd:enumeration value="رويكرد به شكايات شايع و درمان‌هاي ساده علامتي"/>
          <xsd:enumeration value="سلامت روان"/>
          <xsd:enumeration value="نحوه معاینات فیزیکی"/>
          <xsd:enumeration value="سایر موارد"/>
          <xsd:enumeration value="دستوالعمل آماده سازی پاورپوینت"/>
          <xsd:enumeration value="سلامت میانسالان"/>
        </xsd:restriction>
      </xsd:simpleType>
    </xsd:element>
    <xsd:element name="_x062f__x0627__x0646__x0634__x06af__x0627__x0647_" ma:index="12" ma:displayName="دانشگاه" ma:format="Dropdown" ma:internalName="_x062f__x0627__x0646__x0634__x06af__x0627__x0647_">
      <xsd:simpleType>
        <xsd:restriction base="dms:Choice">
          <xsd:enumeration value="آبادان"/>
          <xsd:enumeration value="آذربایجان غربی"/>
          <xsd:enumeration value="اردبیل"/>
          <xsd:enumeration value="اسدآباد"/>
          <xsd:enumeration value="اسفراين"/>
          <xsd:enumeration value="اصفهان"/>
          <xsd:enumeration value="البرز"/>
          <xsd:enumeration value="اهواز"/>
          <xsd:enumeration value="ايرانشهر"/>
          <xsd:enumeration value="ایران"/>
          <xsd:enumeration value="ایلام"/>
          <xsd:enumeration value="بابل"/>
          <xsd:enumeration value="بم"/>
          <xsd:enumeration value="بهبهان"/>
          <xsd:enumeration value="بوشهر"/>
          <xsd:enumeration value="بیرجند"/>
          <xsd:enumeration value="تبریز"/>
          <xsd:enumeration value="تربت جام"/>
          <xsd:enumeration value="تربت حیدریه"/>
          <xsd:enumeration value="تهران"/>
          <xsd:enumeration value="جهرم"/>
          <xsd:enumeration value="جیرفت"/>
          <xsd:enumeration value="چهارمحال و بختیاری"/>
          <xsd:enumeration value="خراسان شمالی"/>
          <xsd:enumeration value="خلخال"/>
          <xsd:enumeration value="خمين"/>
          <xsd:enumeration value="خوی"/>
          <xsd:enumeration value="دزفول"/>
          <xsd:enumeration value="رفسنجان"/>
          <xsd:enumeration value="زابل"/>
          <xsd:enumeration value="زاهدان"/>
          <xsd:enumeration value="زنجان"/>
          <xsd:enumeration value="ساوه"/>
          <xsd:enumeration value="سبزوار"/>
          <xsd:enumeration value="سراب"/>
          <xsd:enumeration value="سمنان"/>
          <xsd:enumeration value="سيرجان"/>
          <xsd:enumeration value="شاهرود"/>
          <xsd:enumeration value="شهید بهشتی"/>
          <xsd:enumeration value="شوشتر"/>
          <xsd:enumeration value="شیراز"/>
          <xsd:enumeration value="فسا"/>
          <xsd:enumeration value="قزوین"/>
          <xsd:enumeration value="قم"/>
          <xsd:enumeration value="گراش"/>
          <xsd:enumeration value="گلستان"/>
          <xsd:enumeration value="گناباد"/>
          <xsd:enumeration value="گیلان"/>
          <xsd:enumeration value="لارستان"/>
          <xsd:enumeration value="لرستان"/>
          <xsd:enumeration value="مازندران"/>
          <xsd:enumeration value="مراغه"/>
          <xsd:enumeration value="مرکزی"/>
          <xsd:enumeration value="مشهد"/>
          <xsd:enumeration value="نیشابور"/>
          <xsd:enumeration value="هرمزگان"/>
          <xsd:enumeration value="همدان"/>
          <xsd:enumeration value="کاشان"/>
          <xsd:enumeration value="کردستان"/>
          <xsd:enumeration value="کرمان"/>
          <xsd:enumeration value="کرمانشاه"/>
          <xsd:enumeration value="کهگیلویه و بویراحمد"/>
          <xsd:enumeration value="یزد"/>
          <xsd:enumeration value="ستاد وزارت بهداشت درمان و آموزش پزشکی"/>
        </xsd:restriction>
      </xsd:simpleType>
    </xsd:element>
    <xsd:element name="_x0646__x0648__x0639__x0020__x0641__x0627__x06cc__x0644_" ma:index="13" ma:displayName="نوع فایل" ma:default="فیلم" ma:format="Dropdown" ma:internalName="_x0646__x0648__x0639__x0020__x0641__x0627__x06cc__x0644_">
      <xsd:simpleType>
        <xsd:restriction base="dms:Choice">
          <xsd:enumeration value="فیلم"/>
          <xsd:enumeration value="عکس"/>
          <xsd:enumeration value="پاورپوینت"/>
          <xsd:enumeration value="مستند و راهنما"/>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نوع محتویات"/>
        <xsd:element ref="dc:title" minOccurs="0" maxOccurs="1" ma:index="4" ma:displayName="عنوان"/>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x062f__x0627__x0646__x0634__x06af__x0627__x0647_ xmlns="12fdc5dc-769e-4543-b10d-fbea3dac4417">زاهدان</_x062f__x0627__x0646__x0634__x06af__x0627__x0647_>
    <_x0646__x0648__x0639__x0020__x062d__x06cc__x0637__x0647_ xmlns="12fdc5dc-769e-4543-b10d-fbea3dac4417">بيماري‌هاي واگير</_x0646__x0648__x0639__x0020__x062d__x06cc__x0637__x0647_>
    <_x0646__x0648__x0639__x0020__x0641__x0627__x06cc__x0644_ xmlns="12fdc5dc-769e-4543-b10d-fbea3dac4417">پاورپوینت</_x0646__x0648__x0639__x0020__x0641__x0627__x06cc__x0644_>
    <_dlc_DocId xmlns="1047730d-92e1-4018-9084-d932fd3a7f58">5NN7CDR5NKU2-831-1155</_dlc_DocId>
    <_dlc_DocIdUrl xmlns="1047730d-92e1-4018-9084-d932fd3a7f58">
      <Url>http://www.health.gov.ir/hnd/_layouts/DocIdRedir.aspx?ID=5NN7CDR5NKU2-831-1155</Url>
      <Description>5NN7CDR5NKU2-831-1155</Description>
    </_dlc_DocIdUrl>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21C7B65E-7C70-4A04-80D3-BAC09B263B7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047730d-92e1-4018-9084-d932fd3a7f58"/>
    <ds:schemaRef ds:uri="12fdc5dc-769e-4543-b10d-fbea3dac441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133078C-3E98-4CA2-8D0E-AB4C0E7199B4}">
  <ds:schemaRefs>
    <ds:schemaRef ds:uri="http://schemas.microsoft.com/office/2006/documentManagement/types"/>
    <ds:schemaRef ds:uri="http://purl.org/dc/dcmitype/"/>
    <ds:schemaRef ds:uri="http://purl.org/dc/elements/1.1/"/>
    <ds:schemaRef ds:uri="http://schemas.microsoft.com/office/2006/metadata/properties"/>
    <ds:schemaRef ds:uri="http://purl.org/dc/terms/"/>
    <ds:schemaRef ds:uri="http://schemas.microsoft.com/office/infopath/2007/PartnerControls"/>
    <ds:schemaRef ds:uri="http://schemas.openxmlformats.org/package/2006/metadata/core-properties"/>
    <ds:schemaRef ds:uri="12fdc5dc-769e-4543-b10d-fbea3dac4417"/>
    <ds:schemaRef ds:uri="1047730d-92e1-4018-9084-d932fd3a7f58"/>
    <ds:schemaRef ds:uri="http://www.w3.org/XML/1998/namespace"/>
  </ds:schemaRefs>
</ds:datastoreItem>
</file>

<file path=customXml/itemProps3.xml><?xml version="1.0" encoding="utf-8"?>
<ds:datastoreItem xmlns:ds="http://schemas.openxmlformats.org/officeDocument/2006/customXml" ds:itemID="{E57AE6D9-48F6-424F-B802-8313A21CC660}">
  <ds:schemaRefs>
    <ds:schemaRef ds:uri="http://schemas.microsoft.com/sharepoint/v3/contenttype/forms"/>
  </ds:schemaRefs>
</ds:datastoreItem>
</file>

<file path=customXml/itemProps4.xml><?xml version="1.0" encoding="utf-8"?>
<ds:datastoreItem xmlns:ds="http://schemas.openxmlformats.org/officeDocument/2006/customXml" ds:itemID="{E383C86B-7894-40B2-B809-7F37E484C3C0}">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otalTime>127</TotalTime>
  <Words>1739</Words>
  <Application>Microsoft Office PowerPoint</Application>
  <PresentationFormat>On-screen Show (4:3)</PresentationFormat>
  <Paragraphs>158</Paragraphs>
  <Slides>43</Slides>
  <Notes>0</Notes>
  <HiddenSlides>0</HiddenSlides>
  <MMClips>38</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43</vt:i4>
      </vt:variant>
    </vt:vector>
  </HeadingPairs>
  <TitlesOfParts>
    <vt:vector size="49" baseType="lpstr">
      <vt:lpstr>Agency FB</vt:lpstr>
      <vt:lpstr>Arial</vt:lpstr>
      <vt:lpstr>B Yagut</vt:lpstr>
      <vt:lpstr>Calibri</vt:lpstr>
      <vt:lpstr>Times New Roman</vt:lpstr>
      <vt:lpstr>Office Theme</vt:lpstr>
      <vt:lpstr>PowerPoint Presentation</vt:lpstr>
      <vt:lpstr>مشخصات سند</vt:lpstr>
      <vt:lpstr>پشه آئدس</vt:lpstr>
      <vt:lpstr>اهداف آموزشی </vt:lpstr>
      <vt:lpstr>فهرست عناوین</vt:lpstr>
      <vt:lpstr>پشه آئدس</vt:lpstr>
      <vt:lpstr>پشه آئدس</vt:lpstr>
      <vt:lpstr>چرخه زندگی آئدس</vt:lpstr>
      <vt:lpstr>عادت زندگی پشه</vt:lpstr>
      <vt:lpstr>استراتژی پشه </vt:lpstr>
      <vt:lpstr>ویروس زیکا</vt:lpstr>
      <vt:lpstr>Aedes aegypti</vt:lpstr>
      <vt:lpstr>پراکندگی بیماری زیکا </vt:lpstr>
      <vt:lpstr>زیکا </vt:lpstr>
      <vt:lpstr>طغیان های ویروس زیکا</vt:lpstr>
      <vt:lpstr>ویروس زیکا</vt:lpstr>
      <vt:lpstr>دوره کمون و نشانه های بیماری</vt:lpstr>
      <vt:lpstr>نشانه های ابتلا به ویروس زیکا</vt:lpstr>
      <vt:lpstr>علائم دیگر زیکا در مبتلایان</vt:lpstr>
      <vt:lpstr>تشخیص زیکا</vt:lpstr>
      <vt:lpstr>انتقال زیکا</vt:lpstr>
      <vt:lpstr>راه های انتقال ویروس زیکا</vt:lpstr>
      <vt:lpstr> نکات کلیدی در تشخیص افتراقی چیکن گونیا-تب دنگی- زیکا </vt:lpstr>
      <vt:lpstr>عوارض بیماری زیکا </vt:lpstr>
      <vt:lpstr>انتقال بیماری</vt:lpstr>
      <vt:lpstr>تشخیص بیماری</vt:lpstr>
      <vt:lpstr> پیشگیری  و کنترل </vt:lpstr>
      <vt:lpstr>درمان بیماری زیکا </vt:lpstr>
      <vt:lpstr>تعریف میکروسفالی</vt:lpstr>
      <vt:lpstr>میکروسفالی</vt:lpstr>
      <vt:lpstr>تعریف مورد مشکوک به میکروسفالی</vt:lpstr>
      <vt:lpstr>تعریف مورد تایید شده میکروسفالی</vt:lpstr>
      <vt:lpstr> سندرم گیلن باره </vt:lpstr>
      <vt:lpstr>در بهترین حالت</vt:lpstr>
      <vt:lpstr>مبتلایان به گیلن باره </vt:lpstr>
      <vt:lpstr>مراقبت زیکا</vt:lpstr>
      <vt:lpstr>مراقبت زیکا</vt:lpstr>
      <vt:lpstr>( DEETماده مبارزه با پشه آئدس لاروکش(</vt:lpstr>
      <vt:lpstr>نتیجه گیری </vt:lpstr>
      <vt:lpstr> پرسش  </vt:lpstr>
      <vt:lpstr>منابع</vt:lpstr>
      <vt:lpstr>نظرات وپیشنهادات</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Zika-</dc:title>
  <dc:creator>Danesh</dc:creator>
  <cp:lastModifiedBy>Sima Jalali</cp:lastModifiedBy>
  <cp:revision>72</cp:revision>
  <dcterms:created xsi:type="dcterms:W3CDTF">2006-08-16T00:00:00Z</dcterms:created>
  <dcterms:modified xsi:type="dcterms:W3CDTF">2020-12-05T06:15:29Z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0x01010038EE485FB9274448B5E5B0FF0ECB3346</vt:lpwstr>
  </property>
  <property fmtid="{D5CDD505-2E9C-101B-9397-08002B2CF9AE}" pid="3" name="_dlc_DocIdItemGuid">
    <vt:lpwstr>2940d379-b96c-4c49-889c-b026c9ef02bf</vt:lpwstr>
  </property>
</Properties>
</file>